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25" r:id="rId5"/>
    <p:sldMasterId id="2147483849" r:id="rId6"/>
    <p:sldMasterId id="2147483813" r:id="rId7"/>
    <p:sldMasterId id="2147483837" r:id="rId8"/>
    <p:sldMasterId id="2147483861" r:id="rId9"/>
  </p:sldMasterIdLst>
  <p:notesMasterIdLst>
    <p:notesMasterId r:id="rId53"/>
  </p:notesMasterIdLst>
  <p:handoutMasterIdLst>
    <p:handoutMasterId r:id="rId54"/>
  </p:handoutMasterIdLst>
  <p:sldIdLst>
    <p:sldId id="410" r:id="rId10"/>
    <p:sldId id="408" r:id="rId11"/>
    <p:sldId id="411" r:id="rId12"/>
    <p:sldId id="412" r:id="rId13"/>
    <p:sldId id="414" r:id="rId14"/>
    <p:sldId id="428" r:id="rId15"/>
    <p:sldId id="425" r:id="rId16"/>
    <p:sldId id="426" r:id="rId17"/>
    <p:sldId id="413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391" r:id="rId29"/>
    <p:sldId id="430" r:id="rId30"/>
    <p:sldId id="383" r:id="rId31"/>
    <p:sldId id="382" r:id="rId32"/>
    <p:sldId id="381" r:id="rId33"/>
    <p:sldId id="331" r:id="rId34"/>
    <p:sldId id="329" r:id="rId35"/>
    <p:sldId id="369" r:id="rId36"/>
    <p:sldId id="370" r:id="rId37"/>
    <p:sldId id="336" r:id="rId38"/>
    <p:sldId id="337" r:id="rId39"/>
    <p:sldId id="338" r:id="rId40"/>
    <p:sldId id="356" r:id="rId41"/>
    <p:sldId id="361" r:id="rId42"/>
    <p:sldId id="360" r:id="rId43"/>
    <p:sldId id="371" r:id="rId44"/>
    <p:sldId id="372" r:id="rId45"/>
    <p:sldId id="373" r:id="rId46"/>
    <p:sldId id="374" r:id="rId47"/>
    <p:sldId id="376" r:id="rId48"/>
    <p:sldId id="367" r:id="rId49"/>
    <p:sldId id="377" r:id="rId50"/>
    <p:sldId id="379" r:id="rId51"/>
    <p:sldId id="398" r:id="rId5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475E9F"/>
    <a:srgbClr val="435997"/>
    <a:srgbClr val="FFFF6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99"/>
    <p:restoredTop sz="94660"/>
  </p:normalViewPr>
  <p:slideViewPr>
    <p:cSldViewPr showGuides="1">
      <p:cViewPr varScale="1">
        <p:scale>
          <a:sx n="148" d="100"/>
          <a:sy n="148" d="100"/>
        </p:scale>
        <p:origin x="108" y="12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81ED-D19C-4114-81E9-437618932C9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4224-5811-445A-AD61-7596C32D7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3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24574 1975 16383 0 0,'-4'0'0'0'0,"-9"0"0"0"0,-6 0 0 0 0,-4 0 0 0 0,-2 0 0 0 0,0 0 0 0 0,-4 0 0 0 0,-1 0 0 0 0,1 0 0 0 0,2 0 0 0 0,-3 0 0 0 0,-4 0 0 0 0,-3 0 0 0 0,0 0 0 0 0,-2 0 0 0 0,3 0 0 0 0,3 0 0 0 0,4 0 0 0 0,2 0 0 0 0,-1 0 0 0 0,-1 0 0 0 0,2 0 0 0 0,1 0 0 0 0,-3 0 0 0 0,0 0 0 0 0,1 0 0 0 0,1 0 0 0 0,2 0 0 0 0,0 0 0 0 0,2 0 0 0 0,0 0 0 0 0,0 0 0 0 0,1 0 0 0 0,-1 0 0 0 0,5-4 0 0 0,0-1 0 0 0,1-4 0 0 0,-2 0 0 0 0,-1 1 0 0 0,-1 3 0 0 0,-1 1 0 0 0,0 2 0 0 0,-1 1 0 0 0,0 1 0 0 0,0-4 0 0 0,0-1 0 0 0,0 1 0 0 0,0 0 0 0 0,0 1 0 0 0,4-2 0 0 0,2-1 0 0 0,-1 1 0 0 0,-1 1 0 0 0,-1 1 0 0 0,-1 2 0 0 0,-1 0 0 0 0,-4 1 0 0 0,-2 0 0 0 0,4-4 0 0 0,3-1 0 0 0,0 1 0 0 0,0 0 0 0 0,0 1 0 0 0,-1 1 0 0 0,1 2 0 0 0,-2-1 0 0 0,1 5 0 0 0,-1 1 0 0 0,4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4463 4313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Mettre les familles de métiers que proposent les lycées des environs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7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44EC3-51BF-FBFC-F6E0-5538D912C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C1C60F-E503-383E-1132-D101DAC6F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763262-AEDB-EEAC-3048-EFC0A4198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Mettre les familles de métiers que proposent les lycées des environs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473749-54AE-1454-0595-8B3DCA2CD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2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4E99-C77B-7A13-FA80-6BA0F3C08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9CEE11-F7FD-D6C0-50D3-40A88506B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38AF56-5FA5-7BB6-17D9-F6590FB74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Mettre les familles de métiers que proposent les lycées des environs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AEB3BB-F6CD-1BEE-D60E-76FC346DC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8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EDB10-063D-A066-3A9E-40DCF312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1D69F5-5E4A-C70C-C747-6F5100AB8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AEAC80-D862-4CEE-50BB-B120EDDDA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Mettre les familles de métiers que proposent les lycées des environs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5846FB-4FF4-5D10-C377-2064C3E7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0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2025-2026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50" y="301420"/>
            <a:ext cx="2764963" cy="202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0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7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4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09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6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6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2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2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278480" cy="360000"/>
          </a:xfrm>
        </p:spPr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94" y="309672"/>
            <a:ext cx="1636511" cy="119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7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9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8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2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14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08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14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4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91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7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368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6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0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0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31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68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17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5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0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86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0" indent="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31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0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62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4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9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10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7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1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00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9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30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428" y="308609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4500" b="1" i="0" spc="75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569064"/>
            <a:ext cx="4574436" cy="4574436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27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72025" y="0"/>
            <a:ext cx="4371974" cy="2426702"/>
            <a:chOff x="5612972" y="1"/>
            <a:chExt cx="6615961" cy="3672246"/>
          </a:xfrm>
        </p:grpSpPr>
        <p:sp>
          <p:nvSpPr>
            <p:cNvPr id="7" name="Forme automatiqu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1" y="142180"/>
            <a:ext cx="5090810" cy="119513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 spc="38" baseline="0"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770" y="1711439"/>
            <a:ext cx="5090810" cy="2781388"/>
          </a:xfrm>
        </p:spPr>
        <p:txBody>
          <a:bodyPr lIns="0" tIns="228600" rIns="0" bIns="0" rtlCol="0">
            <a:normAutofit/>
          </a:bodyPr>
          <a:lstStyle>
            <a:lvl1pPr marL="212598" indent="-212598">
              <a:lnSpc>
                <a:spcPct val="8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lang="fr-FR" sz="18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12598">
              <a:spcBef>
                <a:spcPts val="450"/>
              </a:spcBef>
              <a:defRPr lang="fr-FR" sz="1500"/>
            </a:lvl2pPr>
            <a:lvl3pPr indent="-212598">
              <a:spcBef>
                <a:spcPts val="1350"/>
              </a:spcBef>
              <a:defRPr lang="fr-FR" sz="1500"/>
            </a:lvl3pPr>
            <a:lvl4pPr indent="-212598">
              <a:spcBef>
                <a:spcPts val="1350"/>
              </a:spcBef>
              <a:defRPr lang="fr-FR" sz="1500"/>
            </a:lvl4pPr>
            <a:lvl5pPr indent="-212598"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42" name="Espace réservé de la date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1611630"/>
            <a:ext cx="1597914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2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60407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fr-FR" sz="15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2020" y="333700"/>
            <a:ext cx="4108109" cy="246888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5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32020" y="2963882"/>
            <a:ext cx="1600200" cy="75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04031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876" y="322897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4500" b="1" i="0" spc="75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8335"/>
            <a:ext cx="4343400" cy="516017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1500"/>
            </a:lvl1pPr>
          </a:lstStyle>
          <a:p>
            <a:pPr rtl="0"/>
            <a:r>
              <a:rPr lang="fr-FR"/>
              <a:t>Cliquez sur l’icône pour ajouter une image</a:t>
            </a:r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876" y="3426452"/>
            <a:ext cx="4114800" cy="123444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18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3000"/>
            </a:lvl2pPr>
            <a:lvl3pPr>
              <a:defRPr lang="fr-FR" sz="3000"/>
            </a:lvl3pPr>
            <a:lvl4pPr>
              <a:defRPr lang="fr-FR" sz="3000"/>
            </a:lvl4pPr>
            <a:lvl5pPr>
              <a:defRPr lang="fr-FR" sz="3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91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11" name="Forme libre 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2" name="Forme libre 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3" name="Forme libre 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77157"/>
            <a:ext cx="8155305" cy="126015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43200" y="1711506"/>
            <a:ext cx="5857875" cy="2774496"/>
          </a:xfrm>
        </p:spPr>
        <p:txBody>
          <a:bodyPr lIns="0" tIns="228600" rIns="0" bIns="0" rtlCol="0">
            <a:normAutofit/>
          </a:bodyPr>
          <a:lstStyle>
            <a:lvl1pPr marL="212598" indent="-212598">
              <a:spcBef>
                <a:spcPts val="1350"/>
              </a:spcBef>
              <a:buFont typeface="Arial" panose="020B0604020202020204" pitchFamily="34" charset="0"/>
              <a:buChar char="•"/>
              <a:defRPr lang="fr-FR" sz="1500"/>
            </a:lvl1pPr>
            <a:lvl2pPr indent="-212598">
              <a:spcBef>
                <a:spcPts val="1350"/>
              </a:spcBef>
              <a:defRPr lang="fr-FR" sz="1500"/>
            </a:lvl2pPr>
            <a:lvl3pPr indent="-212598">
              <a:spcBef>
                <a:spcPts val="1350"/>
              </a:spcBef>
              <a:defRPr lang="fr-FR" sz="1500"/>
            </a:lvl3pPr>
            <a:lvl4pPr indent="-212598">
              <a:spcBef>
                <a:spcPts val="1350"/>
              </a:spcBef>
              <a:defRPr lang="fr-FR" sz="1500"/>
            </a:lvl4pPr>
            <a:lvl5pPr indent="-212598"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21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428" y="308609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4500" b="1" i="0" spc="75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569064"/>
            <a:ext cx="4574436" cy="4574436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2429" y="3412164"/>
            <a:ext cx="4114800" cy="123444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18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3000"/>
            </a:lvl2pPr>
            <a:lvl3pPr>
              <a:defRPr lang="fr-FR" sz="3000"/>
            </a:lvl3pPr>
            <a:lvl4pPr>
              <a:defRPr lang="fr-FR" sz="3000"/>
            </a:lvl4pPr>
            <a:lvl5pPr>
              <a:defRPr lang="fr-FR" sz="3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49706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2493906"/>
            <a:chOff x="0" y="12289"/>
            <a:chExt cx="3550" cy="3551"/>
          </a:xfrm>
        </p:grpSpPr>
        <p:sp>
          <p:nvSpPr>
            <p:cNvPr id="12" name="Forme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3" name="Forme libre 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208597"/>
            <a:ext cx="7333774" cy="112094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5771" y="2007393"/>
            <a:ext cx="3368120" cy="269810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fr-FR" sz="1500"/>
            </a:lvl1pPr>
            <a:lvl2pPr marL="212598" indent="-212598">
              <a:spcBef>
                <a:spcPts val="1350"/>
              </a:spcBef>
              <a:defRPr lang="fr-FR" sz="1500"/>
            </a:lvl2pPr>
            <a:lvl3pPr marL="445770" indent="-212598">
              <a:spcBef>
                <a:spcPts val="1350"/>
              </a:spcBef>
              <a:defRPr lang="fr-FR" sz="1500"/>
            </a:lvl3pPr>
            <a:lvl4pPr marL="617220" indent="-212598">
              <a:spcBef>
                <a:spcPts val="1350"/>
              </a:spcBef>
              <a:defRPr lang="fr-FR" sz="1500"/>
            </a:lvl4pPr>
            <a:lvl5pPr marL="754380" indent="-212598"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11424" y="2007393"/>
            <a:ext cx="3368120" cy="269810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fr-FR" sz="1500"/>
            </a:lvl1pPr>
            <a:lvl2pPr marL="212598" indent="-212598">
              <a:spcBef>
                <a:spcPts val="1350"/>
              </a:spcBef>
              <a:defRPr lang="fr-FR" sz="1500"/>
            </a:lvl2pPr>
            <a:lvl3pPr marL="411480" indent="-212598">
              <a:spcBef>
                <a:spcPts val="1350"/>
              </a:spcBef>
              <a:defRPr lang="fr-FR" sz="1500"/>
            </a:lvl3pPr>
            <a:lvl4pPr marL="617220" indent="-212598">
              <a:spcBef>
                <a:spcPts val="1350"/>
              </a:spcBef>
              <a:defRPr lang="fr-FR" sz="1500"/>
            </a:lvl4pPr>
            <a:lvl5pPr marL="754380" indent="-212598"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26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72025" y="0"/>
            <a:ext cx="4371974" cy="2426702"/>
            <a:chOff x="5612972" y="1"/>
            <a:chExt cx="6615961" cy="3672246"/>
          </a:xfrm>
        </p:grpSpPr>
        <p:sp>
          <p:nvSpPr>
            <p:cNvPr id="12" name="Forme automatiqu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3" name="Forme lib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4" name="Forme lib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8" name="Forme lib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9" name="Forme libre 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163" y="2624750"/>
            <a:ext cx="3704750" cy="1907108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60595" y="4734878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914" y="342901"/>
            <a:ext cx="3898702" cy="1728788"/>
          </a:xfrm>
        </p:spPr>
        <p:txBody>
          <a:bodyPr lIns="0" tIns="274320" rtlCol="0">
            <a:normAutofit/>
          </a:bodyPr>
          <a:lstStyle>
            <a:lvl1pPr marL="342900" indent="-342900">
              <a:spcBef>
                <a:spcPts val="1350"/>
              </a:spcBef>
              <a:buFont typeface="+mj-lt"/>
              <a:buAutoNum type="arabicPeriod"/>
              <a:defRPr lang="fr-FR" sz="1500"/>
            </a:lvl1pPr>
            <a:lvl2pPr marL="685800" indent="-342900">
              <a:spcBef>
                <a:spcPts val="1350"/>
              </a:spcBef>
              <a:buFont typeface="+mj-lt"/>
              <a:buAutoNum type="alphaLcPeriod"/>
              <a:defRPr lang="fr-FR" sz="1500"/>
            </a:lvl2pPr>
            <a:lvl3pPr marL="1028700" indent="-342900">
              <a:spcBef>
                <a:spcPts val="1350"/>
              </a:spcBef>
              <a:buFont typeface="+mj-lt"/>
              <a:buAutoNum type="arabicParenR"/>
              <a:defRPr lang="fr-FR" sz="1500"/>
            </a:lvl3pPr>
            <a:lvl4pPr marL="1028700" indent="0">
              <a:spcBef>
                <a:spcPts val="1350"/>
              </a:spcBef>
              <a:buFont typeface="+mj-lt"/>
              <a:buNone/>
              <a:defRPr lang="fr-FR" sz="1500"/>
            </a:lvl4pPr>
            <a:lvl5pPr marL="1714500" indent="-342900">
              <a:spcBef>
                <a:spcPts val="1350"/>
              </a:spcBef>
              <a:buFont typeface="+mj-lt"/>
              <a:buAutoNum type="arabicPeriod"/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endParaRPr lang="fr-FR"/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5770" y="2107947"/>
            <a:ext cx="3898702" cy="2489635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fr-FR" sz="1500"/>
            </a:lvl1pPr>
            <a:lvl2pPr marL="212598" indent="-212598">
              <a:spcBef>
                <a:spcPts val="1350"/>
              </a:spcBef>
              <a:defRPr lang="fr-FR" sz="1500"/>
            </a:lvl2pPr>
            <a:lvl3pPr marL="411480" indent="-212598">
              <a:spcBef>
                <a:spcPts val="1350"/>
              </a:spcBef>
              <a:defRPr lang="fr-FR" sz="1500"/>
            </a:lvl3pPr>
            <a:lvl4pPr marL="617220" indent="-212598">
              <a:spcBef>
                <a:spcPts val="1350"/>
              </a:spcBef>
              <a:defRPr lang="fr-FR" sz="1500"/>
            </a:lvl4pPr>
            <a:lvl5pPr marL="754380" indent="-212598"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94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482" y="208597"/>
            <a:ext cx="3797618" cy="176552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5770" y="2459685"/>
            <a:ext cx="3783330" cy="2245811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fr-FR" sz="1500"/>
            </a:lvl1pPr>
            <a:lvl2pPr indent="-212598">
              <a:spcBef>
                <a:spcPts val="1350"/>
              </a:spcBef>
              <a:defRPr lang="fr-FR" sz="1500"/>
            </a:lvl2pPr>
            <a:lvl3pPr indent="-212598">
              <a:spcBef>
                <a:spcPts val="1350"/>
              </a:spcBef>
              <a:defRPr lang="fr-FR" sz="1500"/>
            </a:lvl3pPr>
            <a:lvl4pPr indent="-212598">
              <a:spcBef>
                <a:spcPts val="1350"/>
              </a:spcBef>
              <a:defRPr lang="fr-FR" sz="1500"/>
            </a:lvl4pPr>
            <a:lvl5pPr indent="-212598"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2248094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88669" cy="51435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31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able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9" name="Forme lib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7" name="Forme libre 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6057" y="3496288"/>
            <a:ext cx="5952173" cy="103557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753201" y="4734878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914" y="438004"/>
            <a:ext cx="2118836" cy="2999295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fr-FR" sz="1500"/>
            </a:lvl1pPr>
            <a:lvl2pPr marL="342900" indent="0">
              <a:spcBef>
                <a:spcPts val="1350"/>
              </a:spcBef>
              <a:buNone/>
              <a:defRPr lang="fr-FR" sz="1500"/>
            </a:lvl2pPr>
            <a:lvl3pPr marL="685800" indent="0">
              <a:spcBef>
                <a:spcPts val="1350"/>
              </a:spcBef>
              <a:buNone/>
              <a:defRPr lang="fr-FR" sz="1500"/>
            </a:lvl3pPr>
            <a:lvl4pPr marL="1028700" indent="0">
              <a:spcBef>
                <a:spcPts val="1350"/>
              </a:spcBef>
              <a:buNone/>
              <a:defRPr lang="fr-FR" sz="1500"/>
            </a:lvl4pPr>
            <a:lvl5pPr marL="1371600" indent="0">
              <a:spcBef>
                <a:spcPts val="1350"/>
              </a:spcBef>
              <a:buNone/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53201" y="438004"/>
            <a:ext cx="5945029" cy="2999295"/>
          </a:xfrm>
        </p:spPr>
        <p:txBody>
          <a:bodyPr lIns="0" rtlCol="0">
            <a:normAutofit/>
          </a:bodyPr>
          <a:lstStyle>
            <a:lvl1pPr marL="0" indent="0">
              <a:spcBef>
                <a:spcPts val="1350"/>
              </a:spcBef>
              <a:buNone/>
              <a:defRPr lang="fr-FR" sz="1500"/>
            </a:lvl1pPr>
            <a:lvl2pPr>
              <a:spcBef>
                <a:spcPts val="450"/>
              </a:spcBef>
              <a:defRPr lang="fr-FR" sz="1500"/>
            </a:lvl2pPr>
            <a:lvl3pPr>
              <a:spcBef>
                <a:spcPts val="1350"/>
              </a:spcBef>
              <a:defRPr lang="fr-FR" sz="1500"/>
            </a:lvl3pPr>
            <a:lvl4pPr>
              <a:spcBef>
                <a:spcPts val="1350"/>
              </a:spcBef>
              <a:defRPr lang="fr-FR" sz="1500"/>
            </a:lvl4pPr>
            <a:lvl5pPr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17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2493906"/>
            <a:chOff x="0" y="12289"/>
            <a:chExt cx="3550" cy="3551"/>
          </a:xfrm>
        </p:grpSpPr>
        <p:sp>
          <p:nvSpPr>
            <p:cNvPr id="12" name="Forme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3" name="Forme libre 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148806"/>
            <a:ext cx="8229600" cy="1180738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6642" y="2007393"/>
            <a:ext cx="4310063" cy="2698103"/>
          </a:xfrm>
        </p:spPr>
        <p:txBody>
          <a:bodyPr lIns="0" rtlCol="0">
            <a:normAutofit/>
          </a:bodyPr>
          <a:lstStyle>
            <a:lvl1pPr marL="0" indent="0">
              <a:spcBef>
                <a:spcPts val="1350"/>
              </a:spcBef>
              <a:buNone/>
              <a:defRPr lang="fr-FR" sz="1500"/>
            </a:lvl1pPr>
            <a:lvl2pPr>
              <a:spcBef>
                <a:spcPts val="450"/>
              </a:spcBef>
              <a:defRPr lang="fr-FR" sz="1500"/>
            </a:lvl2pPr>
            <a:lvl3pPr>
              <a:spcBef>
                <a:spcPts val="1350"/>
              </a:spcBef>
              <a:defRPr lang="fr-FR" sz="1500"/>
            </a:lvl3pPr>
            <a:lvl4pPr>
              <a:spcBef>
                <a:spcPts val="1350"/>
              </a:spcBef>
              <a:defRPr lang="fr-FR" sz="1500"/>
            </a:lvl4pPr>
            <a:lvl5pPr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0" y="2007393"/>
            <a:ext cx="2960370" cy="2698103"/>
          </a:xfrm>
        </p:spPr>
        <p:txBody>
          <a:bodyPr lIns="0" rtlCol="0">
            <a:normAutofit/>
          </a:bodyPr>
          <a:lstStyle>
            <a:lvl1pPr marL="257175" indent="-257175">
              <a:spcBef>
                <a:spcPts val="1350"/>
              </a:spcBef>
              <a:buFont typeface="Arial" panose="020B0604020202020204" pitchFamily="34" charset="0"/>
              <a:buChar char="•"/>
              <a:defRPr lang="fr-FR" sz="1500"/>
            </a:lvl1pPr>
            <a:lvl2pPr>
              <a:spcBef>
                <a:spcPts val="1350"/>
              </a:spcBef>
              <a:defRPr lang="fr-FR" sz="1500"/>
            </a:lvl2pPr>
            <a:lvl3pPr>
              <a:spcBef>
                <a:spcPts val="1350"/>
              </a:spcBef>
              <a:defRPr lang="fr-FR" sz="1500"/>
            </a:lvl3pPr>
            <a:lvl4pPr>
              <a:spcBef>
                <a:spcPts val="1350"/>
              </a:spcBef>
              <a:defRPr lang="fr-FR" sz="1500"/>
            </a:lvl4pPr>
            <a:lvl5pPr>
              <a:spcBef>
                <a:spcPts val="1350"/>
              </a:spcBef>
              <a:defRPr lang="fr-FR" sz="15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654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 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151800"/>
            <a:ext cx="8229600" cy="117774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33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45770" y="1971472"/>
            <a:ext cx="8229600" cy="2727555"/>
          </a:xfrm>
        </p:spPr>
        <p:txBody>
          <a:bodyPr rtlCol="0">
            <a:noAutofit/>
          </a:bodyPr>
          <a:lstStyle>
            <a:lvl1pPr>
              <a:defRPr lang="fr-FR"/>
            </a:lvl1pPr>
          </a:lstStyle>
          <a:p>
            <a:pPr rtl="0"/>
            <a:r>
              <a:rPr lang="fr-FR"/>
              <a:t>Cliquez sur l'icône pour ajouter un tableau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30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308609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4500" b="1" i="0" spc="75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4569564" y="0"/>
            <a:ext cx="4574436" cy="4574436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70" y="3412164"/>
            <a:ext cx="4114800" cy="123444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18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3000"/>
            </a:lvl2pPr>
            <a:lvl3pPr>
              <a:defRPr lang="fr-FR" sz="3000"/>
            </a:lvl3pPr>
            <a:lvl4pPr>
              <a:defRPr lang="fr-FR" sz="3000"/>
            </a:lvl4pPr>
            <a:lvl5pPr>
              <a:defRPr lang="fr-FR" sz="3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2962656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7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7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4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7316"/>
            <a:ext cx="984986" cy="72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77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369219"/>
            <a:ext cx="778668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73844"/>
            <a:ext cx="7800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236" y="4749166"/>
            <a:ext cx="984885" cy="185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825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fr-FR">
              <a:latin typeface="+mn-lt"/>
            </a:endParaRP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770" y="4749166"/>
            <a:ext cx="392430" cy="185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825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873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lang="fr-FR" sz="3300" b="1" i="0" kern="1200" spc="75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fr-FR">
          <a:solidFill>
            <a:schemeClr val="tx2"/>
          </a:solidFill>
        </a:defRPr>
      </a:lvl2pPr>
      <a:lvl3pPr eaLnBrk="1" hangingPunct="1">
        <a:defRPr lang="fr-FR">
          <a:solidFill>
            <a:schemeClr val="tx2"/>
          </a:solidFill>
        </a:defRPr>
      </a:lvl3pPr>
      <a:lvl4pPr eaLnBrk="1" hangingPunct="1">
        <a:defRPr lang="fr-FR">
          <a:solidFill>
            <a:schemeClr val="tx2"/>
          </a:solidFill>
        </a:defRPr>
      </a:lvl4pPr>
      <a:lvl5pPr eaLnBrk="1" hangingPunct="1">
        <a:defRPr lang="fr-FR">
          <a:solidFill>
            <a:schemeClr val="tx2"/>
          </a:solidFill>
        </a:defRPr>
      </a:lvl5pPr>
      <a:lvl6pPr eaLnBrk="1" hangingPunct="1">
        <a:defRPr lang="fr-FR">
          <a:solidFill>
            <a:schemeClr val="tx2"/>
          </a:solidFill>
        </a:defRPr>
      </a:lvl6pPr>
      <a:lvl7pPr eaLnBrk="1" hangingPunct="1">
        <a:defRPr lang="fr-FR">
          <a:solidFill>
            <a:schemeClr val="tx2"/>
          </a:solidFill>
        </a:defRPr>
      </a:lvl7pPr>
      <a:lvl8pPr eaLnBrk="1" hangingPunct="1">
        <a:defRPr lang="fr-FR">
          <a:solidFill>
            <a:schemeClr val="tx2"/>
          </a:solidFill>
        </a:defRPr>
      </a:lvl8pPr>
      <a:lvl9pPr eaLnBrk="1" hangingPunct="1">
        <a:defRPr lang="fr-FR">
          <a:solidFill>
            <a:schemeClr val="tx2"/>
          </a:solidFill>
        </a:defRPr>
      </a:lvl9pPr>
    </p:titleStyle>
    <p:bodyStyle>
      <a:lvl1pPr marL="171450" indent="-212598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fr-FR" sz="21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5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-paris.fr/henri-iv-et-louis-le-grand-122611" TargetMode="Externa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alon-de-l-etudiant-en-ile-de-france-paris.salon.letudiant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hyperlink" Target="mailto:marie.roset@ac-versailles.f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niseptv.onisep.fr/video/accompagner-ses-enfants-a-lorientation#transcription_open" TargetMode="Externa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6" Type="http://schemas.openxmlformats.org/officeDocument/2006/relationships/customXml" Target="../ink/ink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915566"/>
            <a:ext cx="4114800" cy="75056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Passer la 3e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48C204-DFA6-1AEC-56D2-F5221647D6F0}"/>
              </a:ext>
            </a:extLst>
          </p:cNvPr>
          <p:cNvSpPr txBox="1"/>
          <p:nvPr/>
        </p:nvSpPr>
        <p:spPr>
          <a:xfrm>
            <a:off x="4557947" y="3219822"/>
            <a:ext cx="477814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srgbClr val="000000"/>
                </a:solidFill>
                <a:latin typeface="Franklin Gothic Book"/>
              </a:rPr>
              <a:t>Marie ROSET</a:t>
            </a: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, psychologue EN</a:t>
            </a:r>
          </a:p>
          <a:p>
            <a:pPr defTabSz="685800"/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marie.roset@ac-versailles.fr</a:t>
            </a:r>
          </a:p>
          <a:p>
            <a:pPr defTabSz="685800"/>
            <a:endParaRPr lang="fr-FR" sz="1350" b="1" dirty="0">
              <a:solidFill>
                <a:srgbClr val="000000"/>
              </a:solidFill>
              <a:latin typeface="Franklin Gothic Book"/>
            </a:endParaRPr>
          </a:p>
          <a:p>
            <a:pPr defTabSz="685800"/>
            <a:r>
              <a:rPr lang="fr-FR" sz="1350" b="1" dirty="0">
                <a:solidFill>
                  <a:srgbClr val="000000"/>
                </a:solidFill>
                <a:latin typeface="Franklin Gothic Book"/>
              </a:rPr>
              <a:t>Au collège </a:t>
            </a: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le jeudi ou le vendredi</a:t>
            </a:r>
          </a:p>
          <a:p>
            <a:pPr defTabSz="685800"/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prise de rendez-vous auprès de Monsieur </a:t>
            </a:r>
            <a:r>
              <a:rPr lang="fr-FR" sz="1350" dirty="0" err="1">
                <a:solidFill>
                  <a:srgbClr val="000000"/>
                </a:solidFill>
                <a:latin typeface="Franklin Gothic Book"/>
              </a:rPr>
              <a:t>Beil</a:t>
            </a: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 ou via Pronote</a:t>
            </a:r>
          </a:p>
          <a:p>
            <a:pPr defTabSz="685800"/>
            <a:endParaRPr lang="fr-FR" sz="1350" b="1" dirty="0">
              <a:solidFill>
                <a:srgbClr val="000000"/>
              </a:solidFill>
              <a:latin typeface="Franklin Gothic Book"/>
            </a:endParaRPr>
          </a:p>
          <a:p>
            <a:pPr defTabSz="685800"/>
            <a:r>
              <a:rPr lang="fr-FR" sz="1350" b="1" dirty="0">
                <a:solidFill>
                  <a:srgbClr val="000000"/>
                </a:solidFill>
                <a:latin typeface="Franklin Gothic Book"/>
              </a:rPr>
              <a:t>Au CIO </a:t>
            </a: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de Poissy le mardi après-midi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050069-3B95-A8F8-A30C-8668B4DF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1" y="51470"/>
            <a:ext cx="4298405" cy="28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E4B7-E1E4-788B-806D-F603BF66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FE12774-3E68-7847-ED56-3D7C02DD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432" y="764069"/>
            <a:ext cx="3797618" cy="675323"/>
          </a:xfrm>
        </p:spPr>
        <p:txBody>
          <a:bodyPr/>
          <a:lstStyle/>
          <a:p>
            <a:r>
              <a:rPr lang="fr-FR" dirty="0"/>
              <a:t>BAC Technologique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B87EB13-562F-5DAA-5949-7765D8424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A037E871-705B-DFFC-BC5E-19F7D0D60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37356913-4275-52A3-F8BA-B8E1AC14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EF41F9F0-DB77-CA02-615C-553A4180A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67E28346-1D4A-6510-14D6-609EEF36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25" y="1418263"/>
            <a:ext cx="2551345" cy="7427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6E6372-A77D-E62E-F014-80AF0A58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322" b="172"/>
          <a:stretch>
            <a:fillRect/>
          </a:stretch>
        </p:blipFill>
        <p:spPr>
          <a:xfrm>
            <a:off x="445770" y="2823945"/>
            <a:ext cx="1962898" cy="17744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213936F-9644-775A-9526-87DF3BB4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71" b="4584"/>
          <a:stretch>
            <a:fillRect/>
          </a:stretch>
        </p:blipFill>
        <p:spPr>
          <a:xfrm>
            <a:off x="6205746" y="296342"/>
            <a:ext cx="2408559" cy="2688216"/>
          </a:xfrm>
          <a:prstGeom prst="rect">
            <a:avLst/>
          </a:prstGeom>
        </p:spPr>
      </p:pic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54B0C401-D6F8-5F8A-1872-8B5537352E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01420" y="3105107"/>
            <a:ext cx="2446268" cy="1926394"/>
          </a:xfrm>
        </p:spPr>
        <p:txBody>
          <a:bodyPr vert="horz" lIns="0" tIns="171450" rIns="0" bIns="0" rtlCol="0" anchor="t">
            <a:normAutofit/>
          </a:bodyPr>
          <a:lstStyle/>
          <a:p>
            <a:pPr marL="214313" indent="-214313">
              <a:buChar char="•"/>
            </a:pPr>
            <a:r>
              <a:rPr lang="fr-FR" sz="1200" b="1" dirty="0"/>
              <a:t>S2TMD </a:t>
            </a:r>
            <a:r>
              <a:rPr lang="fr-FR" sz="1200" dirty="0"/>
              <a:t>: théâtre, musique, danse</a:t>
            </a:r>
            <a:endParaRPr lang="fr-FR"/>
          </a:p>
          <a:p>
            <a:pPr marL="214313" indent="-214313">
              <a:buChar char="•"/>
            </a:pPr>
            <a:r>
              <a:rPr lang="fr-FR" sz="1200" b="1" dirty="0"/>
              <a:t>ST2S </a:t>
            </a:r>
            <a:r>
              <a:rPr lang="fr-FR" sz="1200" dirty="0"/>
              <a:t>: santé et social</a:t>
            </a:r>
          </a:p>
          <a:p>
            <a:pPr marL="214313" indent="-214313">
              <a:buChar char="•"/>
            </a:pPr>
            <a:r>
              <a:rPr lang="fr-FR" sz="1200" b="1" dirty="0"/>
              <a:t>STD2A </a:t>
            </a:r>
            <a:r>
              <a:rPr lang="fr-FR" sz="1200" dirty="0"/>
              <a:t>: design et arts appliqués</a:t>
            </a:r>
          </a:p>
          <a:p>
            <a:pPr marL="214313" indent="-214313">
              <a:buChar char="•"/>
            </a:pPr>
            <a:r>
              <a:rPr lang="fr-FR" sz="1200" b="1" dirty="0"/>
              <a:t>STAV </a:t>
            </a:r>
            <a:r>
              <a:rPr lang="fr-FR" sz="1200" dirty="0"/>
              <a:t>: agronomie et vivant</a:t>
            </a:r>
          </a:p>
          <a:p>
            <a:pPr marL="214313" indent="-214313">
              <a:buChar char="•"/>
            </a:pPr>
            <a:endParaRPr lang="fr-FR" sz="1200"/>
          </a:p>
        </p:txBody>
      </p:sp>
      <p:sp>
        <p:nvSpPr>
          <p:cNvPr id="8" name="Espace réservé du contenu 13">
            <a:extLst>
              <a:ext uri="{FF2B5EF4-FFF2-40B4-BE49-F238E27FC236}">
                <a16:creationId xmlns:a16="http://schemas.microsoft.com/office/drawing/2014/main" id="{B466F834-A5EF-CE04-8D3A-6B595CAE20A2}"/>
              </a:ext>
            </a:extLst>
          </p:cNvPr>
          <p:cNvSpPr txBox="1">
            <a:spLocks/>
          </p:cNvSpPr>
          <p:nvPr/>
        </p:nvSpPr>
        <p:spPr>
          <a:xfrm>
            <a:off x="6540766" y="3104663"/>
            <a:ext cx="2394314" cy="1749748"/>
          </a:xfrm>
          <a:prstGeom prst="rect">
            <a:avLst/>
          </a:prstGeom>
        </p:spPr>
        <p:txBody>
          <a:bodyPr vert="horz" lIns="0" tIns="171450" rIns="0" bIns="0" rtlCol="0" anchor="t"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6858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0000"/>
                </a:solidFill>
                <a:latin typeface="Franklin Gothic Book"/>
              </a:rPr>
              <a:t>STHR </a:t>
            </a:r>
            <a:r>
              <a:rPr lang="fr-FR" sz="1200" dirty="0">
                <a:solidFill>
                  <a:srgbClr val="000000"/>
                </a:solidFill>
                <a:latin typeface="Franklin Gothic Book"/>
              </a:rPr>
              <a:t>: hôtellerie et restauration</a:t>
            </a:r>
            <a:endParaRPr lang="fr-FR" sz="1500" dirty="0">
              <a:solidFill>
                <a:srgbClr val="000000"/>
              </a:solidFill>
              <a:latin typeface="Franklin Gothic Book"/>
            </a:endParaRPr>
          </a:p>
          <a:p>
            <a:pPr marL="214313" indent="-214313" defTabSz="6858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0000"/>
                </a:solidFill>
                <a:latin typeface="Franklin Gothic Book"/>
              </a:rPr>
              <a:t>STI2D </a:t>
            </a:r>
            <a:r>
              <a:rPr lang="fr-FR" sz="1200" dirty="0">
                <a:solidFill>
                  <a:srgbClr val="000000"/>
                </a:solidFill>
                <a:latin typeface="Franklin Gothic Book"/>
              </a:rPr>
              <a:t>: industrie et développement durable</a:t>
            </a:r>
          </a:p>
          <a:p>
            <a:pPr marL="214313" indent="-214313" defTabSz="6858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0000"/>
                </a:solidFill>
                <a:latin typeface="Franklin Gothic Book"/>
              </a:rPr>
              <a:t>STL </a:t>
            </a:r>
            <a:r>
              <a:rPr lang="fr-FR" sz="1200" dirty="0">
                <a:solidFill>
                  <a:srgbClr val="000000"/>
                </a:solidFill>
                <a:latin typeface="Franklin Gothic Book"/>
              </a:rPr>
              <a:t>: laboratoire</a:t>
            </a:r>
          </a:p>
          <a:p>
            <a:pPr marL="214313" indent="-214313" defTabSz="6858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0000"/>
                </a:solidFill>
                <a:latin typeface="Franklin Gothic Book"/>
              </a:rPr>
              <a:t>STMG </a:t>
            </a:r>
            <a:r>
              <a:rPr lang="fr-FR" sz="1200" dirty="0">
                <a:solidFill>
                  <a:srgbClr val="000000"/>
                </a:solidFill>
                <a:latin typeface="Franklin Gothic Book"/>
              </a:rPr>
              <a:t>: management et gestion</a:t>
            </a:r>
          </a:p>
          <a:p>
            <a:pPr marL="214313" indent="-214313" defTabSz="685800">
              <a:spcBef>
                <a:spcPts val="1350"/>
              </a:spcBef>
              <a:buFont typeface="Arial" panose="020B0604020202020204" pitchFamily="34" charset="0"/>
              <a:buChar char="•"/>
            </a:pPr>
            <a:endParaRPr lang="fr-FR" sz="120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7F2B2A7C-568E-7FDC-CCED-E36EE575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957"/>
          <a:stretch>
            <a:fillRect/>
          </a:stretch>
        </p:blipFill>
        <p:spPr>
          <a:xfrm>
            <a:off x="2405335" y="2823944"/>
            <a:ext cx="1542803" cy="17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B47B-64ED-003F-C4B2-683A53C20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601CF74-2481-F401-FA16-100488A5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93" y="1119669"/>
            <a:ext cx="8001770" cy="716887"/>
          </a:xfrm>
        </p:spPr>
        <p:txBody>
          <a:bodyPr/>
          <a:lstStyle/>
          <a:p>
            <a:r>
              <a:rPr lang="fr-FR" dirty="0"/>
              <a:t>BAC Industrie et Développement Durable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BB00C81-921F-544A-44F4-5FC077DB1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BF1941F1-6EE9-FEF0-23A1-D80FF403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AE968D08-8930-4B6E-A86B-3E462E848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7BE36E35-A5A8-0411-5CCC-FA0AB9A8F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80CF4B99-D516-BB50-AFBF-9616A279FF0A}"/>
              </a:ext>
            </a:extLst>
          </p:cNvPr>
          <p:cNvSpPr txBox="1"/>
          <p:nvPr/>
        </p:nvSpPr>
        <p:spPr>
          <a:xfrm>
            <a:off x="760322" y="1841560"/>
            <a:ext cx="4987089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fr-FR" sz="1350" i="1" dirty="0">
                <a:solidFill>
                  <a:srgbClr val="000000"/>
                </a:solidFill>
                <a:latin typeface="Franklin Gothic Book"/>
              </a:rPr>
              <a:t>STI2D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A8439F-A2F3-DAD3-12A0-4B4A8EE68115}"/>
              </a:ext>
            </a:extLst>
          </p:cNvPr>
          <p:cNvSpPr txBox="1"/>
          <p:nvPr/>
        </p:nvSpPr>
        <p:spPr>
          <a:xfrm>
            <a:off x="405215" y="2311731"/>
            <a:ext cx="475247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0000"/>
                </a:solidFill>
                <a:latin typeface="Franklin Gothic Book"/>
              </a:rPr>
              <a:t>CHARLES DE GAULLE - POISSY 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0000"/>
                </a:solidFill>
                <a:latin typeface="Franklin Gothic Book"/>
              </a:rPr>
              <a:t>LES PIERRES VIVES - CARRIERES SUR SEINE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0000"/>
                </a:solidFill>
                <a:latin typeface="Franklin Gothic Book"/>
              </a:rPr>
              <a:t>LE CORBUSIER - POISSY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14384A2-3447-B37B-81D0-B78FAB7D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148"/>
          <a:stretch>
            <a:fillRect/>
          </a:stretch>
        </p:blipFill>
        <p:spPr>
          <a:xfrm>
            <a:off x="824342" y="3132446"/>
            <a:ext cx="7495316" cy="18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7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AD355-EE0B-99BF-A201-E76422433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D5BF5CD-6A42-9BA4-F7C5-BCD5DFB3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3" y="1119669"/>
            <a:ext cx="5632644" cy="675323"/>
          </a:xfrm>
        </p:spPr>
        <p:txBody>
          <a:bodyPr/>
          <a:lstStyle/>
          <a:p>
            <a:r>
              <a:rPr lang="fr-FR" dirty="0"/>
              <a:t>BAC Santé et Social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FF89831-D212-7668-FC36-1A5AE6D3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13539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BB66CBDA-3D1B-039E-AEBC-F2C1E959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67CF5CE0-0550-83BE-04E7-DEC638318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75C32421-14BB-8368-ECD2-1B1012605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0245756C-A797-3B5D-5E1E-EB815AC537EB}"/>
              </a:ext>
            </a:extLst>
          </p:cNvPr>
          <p:cNvSpPr txBox="1"/>
          <p:nvPr/>
        </p:nvSpPr>
        <p:spPr>
          <a:xfrm>
            <a:off x="760322" y="1841560"/>
            <a:ext cx="4987089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fr-FR" sz="1350" i="1" dirty="0">
                <a:solidFill>
                  <a:srgbClr val="000000"/>
                </a:solidFill>
                <a:latin typeface="Franklin Gothic Book"/>
              </a:rPr>
              <a:t>ST2S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DB8476-7EE8-809B-5287-8150F5FF4CF4}"/>
              </a:ext>
            </a:extLst>
          </p:cNvPr>
          <p:cNvSpPr txBox="1"/>
          <p:nvPr/>
        </p:nvSpPr>
        <p:spPr>
          <a:xfrm>
            <a:off x="368329" y="2376404"/>
            <a:ext cx="4752473" cy="69249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Louise Weiss - Achères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Jean-Baptiste Poquelin - st-Germain-en-Laye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Les 7 Mares - Maurepas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F0CA1E-1AAC-C83C-5785-06308E1B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482"/>
          <a:stretch>
            <a:fillRect/>
          </a:stretch>
        </p:blipFill>
        <p:spPr>
          <a:xfrm>
            <a:off x="405215" y="3616437"/>
            <a:ext cx="8223410" cy="12096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B4031D-C4D8-D1A4-02BE-DBB6D25A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49" t="-2934" r="349" b="89579"/>
          <a:stretch>
            <a:fillRect/>
          </a:stretch>
        </p:blipFill>
        <p:spPr>
          <a:xfrm>
            <a:off x="368329" y="3002280"/>
            <a:ext cx="8223410" cy="6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A961-F684-90A9-B66F-A0BD78A75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B36D1E5-BB71-7B62-21D5-0B02E506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3" y="1161233"/>
            <a:ext cx="5632644" cy="675323"/>
          </a:xfrm>
        </p:spPr>
        <p:txBody>
          <a:bodyPr/>
          <a:lstStyle/>
          <a:p>
            <a:r>
              <a:rPr lang="fr-FR" dirty="0"/>
              <a:t>BAC Management et Gestion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29A4257-FF43-6A0F-8E4E-50B9CEAD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-4137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082B57ED-3B36-589D-91A4-2388A3F7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91A71D9E-F675-3F8C-CEDF-3A34DB5F8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15651DF3-82DD-3BAB-DC07-AB7FBCBA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31D1802-6ADF-9C99-7DBD-ED05B663CAE2}"/>
              </a:ext>
            </a:extLst>
          </p:cNvPr>
          <p:cNvSpPr txBox="1"/>
          <p:nvPr/>
        </p:nvSpPr>
        <p:spPr>
          <a:xfrm>
            <a:off x="760322" y="1893515"/>
            <a:ext cx="4987089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fr-FR" sz="1350" i="1" dirty="0">
                <a:solidFill>
                  <a:srgbClr val="000000"/>
                </a:solidFill>
                <a:latin typeface="Franklin Gothic Book"/>
              </a:rPr>
              <a:t>STMG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00E009-2F56-4882-BDF3-4C62074FAD35}"/>
              </a:ext>
            </a:extLst>
          </p:cNvPr>
          <p:cNvSpPr txBox="1"/>
          <p:nvPr/>
        </p:nvSpPr>
        <p:spPr>
          <a:xfrm>
            <a:off x="405215" y="2413521"/>
            <a:ext cx="475247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0000"/>
                </a:solidFill>
                <a:latin typeface="Franklin Gothic Book"/>
              </a:rPr>
              <a:t>EVARISTE GALOIS - SARTROUVILLE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0000"/>
                </a:solidFill>
                <a:latin typeface="Franklin Gothic Book"/>
              </a:rPr>
              <a:t>LE CORBUSIER - POISSY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0000"/>
                </a:solidFill>
                <a:latin typeface="Franklin Gothic Book"/>
              </a:rPr>
              <a:t>JULES FERRY - CONFLANS STE HONORINE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F2EB30-C188-6396-2330-D4EC6C4E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40" b="218"/>
          <a:stretch>
            <a:fillRect/>
          </a:stretch>
        </p:blipFill>
        <p:spPr>
          <a:xfrm>
            <a:off x="405216" y="3588017"/>
            <a:ext cx="8186524" cy="14752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DF4A03-92C9-66BD-539E-BD723377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49" t="-2934" r="349" b="89579"/>
          <a:stretch>
            <a:fillRect/>
          </a:stretch>
        </p:blipFill>
        <p:spPr>
          <a:xfrm>
            <a:off x="368329" y="3002280"/>
            <a:ext cx="8223410" cy="6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AB16C-2E54-38FB-66D9-BE4DA6DB2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5984F05-10CE-E842-ED7F-9F507F41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3" y="1150842"/>
            <a:ext cx="5632644" cy="675323"/>
          </a:xfrm>
        </p:spPr>
        <p:txBody>
          <a:bodyPr/>
          <a:lstStyle/>
          <a:p>
            <a:r>
              <a:rPr lang="fr-FR" dirty="0"/>
              <a:t>BAC Laboratoire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38916AB-2E73-14BF-E8D2-59C75E29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358140" y="-6679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AB27C89D-0DAC-31AE-C4CC-8BCD04029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6E1EF0A7-6180-2F1C-9516-5DD239C0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597DF2C8-6595-264E-06AE-FDD3B369F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6DB4A97E-C341-CE1B-DCBF-E746E1E4D911}"/>
              </a:ext>
            </a:extLst>
          </p:cNvPr>
          <p:cNvSpPr txBox="1"/>
          <p:nvPr/>
        </p:nvSpPr>
        <p:spPr>
          <a:xfrm>
            <a:off x="760322" y="1872733"/>
            <a:ext cx="4987089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fr-FR" sz="1350" i="1" dirty="0">
                <a:solidFill>
                  <a:srgbClr val="000000"/>
                </a:solidFill>
                <a:latin typeface="Franklin Gothic Book"/>
              </a:rPr>
              <a:t>STL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E7465C-20CE-87F2-5C5C-5EF0DA52E00C}"/>
              </a:ext>
            </a:extLst>
          </p:cNvPr>
          <p:cNvSpPr txBox="1"/>
          <p:nvPr/>
        </p:nvSpPr>
        <p:spPr>
          <a:xfrm>
            <a:off x="405215" y="2376404"/>
            <a:ext cx="475247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Léonard de Vinci - St-Germain-en-Laye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Lycée Jean Monnet - Franconville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Jean Perrin - </a:t>
            </a:r>
            <a:r>
              <a:rPr lang="fr-FR" sz="1350" cap="all" err="1">
                <a:solidFill>
                  <a:srgbClr val="000000"/>
                </a:solidFill>
                <a:latin typeface="Franklin Gothic Book"/>
              </a:rPr>
              <a:t>st-Ouen-l'Aumône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F18EC5-23FC-D959-8EB6-BDC30901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852" b="31060"/>
          <a:stretch>
            <a:fillRect/>
          </a:stretch>
        </p:blipFill>
        <p:spPr>
          <a:xfrm>
            <a:off x="405216" y="3637594"/>
            <a:ext cx="8186524" cy="12957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44C617-AB97-7DC5-17FF-F6D5FE8A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49" t="-2934" r="349" b="89579"/>
          <a:stretch>
            <a:fillRect/>
          </a:stretch>
        </p:blipFill>
        <p:spPr>
          <a:xfrm>
            <a:off x="368329" y="3002280"/>
            <a:ext cx="8223410" cy="614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6F6889-D048-2490-AC59-4ED9C0FA8748}"/>
              </a:ext>
            </a:extLst>
          </p:cNvPr>
          <p:cNvSpPr txBox="1"/>
          <p:nvPr/>
        </p:nvSpPr>
        <p:spPr>
          <a:xfrm>
            <a:off x="5427136" y="1018857"/>
            <a:ext cx="2910764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Démarches à réaliser dès la 3e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5721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54366-000A-109E-545A-6E233FBE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3CCB0EC-E359-AE88-A8FB-93B570AA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009784"/>
            <a:ext cx="5632644" cy="675323"/>
          </a:xfrm>
        </p:spPr>
        <p:txBody>
          <a:bodyPr/>
          <a:lstStyle/>
          <a:p>
            <a:r>
              <a:rPr lang="fr-FR" dirty="0"/>
              <a:t>BAC hôtellerie/restauration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BB5E6CF-01FF-F4FA-D03F-281D79D2D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AB550226-0370-9616-06B4-AC27B01ED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0125E6A2-1307-B276-8D3E-FBF5D0EAE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62A1EDE6-CEBB-825C-5A30-BCE92D199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C82D7BC-1B6F-8E3D-5CF0-71C78C7858DF}"/>
              </a:ext>
            </a:extLst>
          </p:cNvPr>
          <p:cNvSpPr txBox="1"/>
          <p:nvPr/>
        </p:nvSpPr>
        <p:spPr>
          <a:xfrm>
            <a:off x="1187624" y="1634726"/>
            <a:ext cx="498708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fr-FR" sz="1350" i="1" dirty="0">
                <a:solidFill>
                  <a:srgbClr val="000000"/>
                </a:solidFill>
                <a:latin typeface="Franklin Gothic Book"/>
              </a:rPr>
              <a:t>Sciences et technologies de l’hôtellerie et de la restauration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72F165-6F16-7034-FF5B-AE6E3732D0FB}"/>
              </a:ext>
            </a:extLst>
          </p:cNvPr>
          <p:cNvSpPr txBox="1"/>
          <p:nvPr/>
        </p:nvSpPr>
        <p:spPr>
          <a:xfrm>
            <a:off x="368329" y="2348364"/>
            <a:ext cx="475247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 dirty="0">
                <a:solidFill>
                  <a:srgbClr val="000000"/>
                </a:solidFill>
                <a:latin typeface="Franklin Gothic Book"/>
              </a:rPr>
              <a:t>Lycée d'hôtellerie et de tourisme - Guyancourt</a:t>
            </a:r>
            <a:endParaRPr lang="fr-FR" sz="1350" cap="all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E627C4-3F99-0BB3-5B33-40391157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07"/>
          <a:stretch>
            <a:fillRect/>
          </a:stretch>
        </p:blipFill>
        <p:spPr>
          <a:xfrm>
            <a:off x="405215" y="3616437"/>
            <a:ext cx="8223410" cy="12649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A6564B-4CCB-4721-5BDD-108FE8DE6D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49" t="-2934" r="349" b="89579"/>
          <a:stretch>
            <a:fillRect/>
          </a:stretch>
        </p:blipFill>
        <p:spPr>
          <a:xfrm>
            <a:off x="368329" y="3002280"/>
            <a:ext cx="8223410" cy="6141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0DFF0A-41E3-FF30-758F-A1A099D7C929}"/>
              </a:ext>
            </a:extLst>
          </p:cNvPr>
          <p:cNvSpPr txBox="1"/>
          <p:nvPr/>
        </p:nvSpPr>
        <p:spPr>
          <a:xfrm>
            <a:off x="5675859" y="453616"/>
            <a:ext cx="2910764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Démarches à réaliser dès la 3e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7537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ACF4A-1B23-A185-36E6-759DD529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135041C-1156-5988-897B-D8C888B4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3" y="967488"/>
            <a:ext cx="5632644" cy="675323"/>
          </a:xfrm>
        </p:spPr>
        <p:txBody>
          <a:bodyPr/>
          <a:lstStyle/>
          <a:p>
            <a:r>
              <a:rPr lang="fr-FR" dirty="0"/>
              <a:t>BAC arts appliqués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479B51A-93D0-3AFA-C7F5-17CABACCD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CDF5B221-28FB-3DEE-7CB8-754F7EE16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587FA780-62B1-7F3B-5899-05C2879B4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E6264DD4-E7D1-8DD8-19F0-41E78C43D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C8E0AB40-8895-D925-F337-28A0B381DA02}"/>
              </a:ext>
            </a:extLst>
          </p:cNvPr>
          <p:cNvSpPr txBox="1"/>
          <p:nvPr/>
        </p:nvSpPr>
        <p:spPr>
          <a:xfrm>
            <a:off x="1043608" y="1694180"/>
            <a:ext cx="498708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fr-FR" sz="1350" i="1">
                <a:solidFill>
                  <a:srgbClr val="000000"/>
                </a:solidFill>
                <a:latin typeface="Franklin Gothic Book"/>
              </a:rPr>
              <a:t>Sciences et technologies du design et des arts appliqués</a:t>
            </a:r>
            <a:endParaRPr lang="fr-FR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D00AC7-FF7A-7EC7-CA36-F5B5CC74DB1F}"/>
              </a:ext>
            </a:extLst>
          </p:cNvPr>
          <p:cNvSpPr txBox="1"/>
          <p:nvPr/>
        </p:nvSpPr>
        <p:spPr>
          <a:xfrm>
            <a:off x="405215" y="2506123"/>
            <a:ext cx="47524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Le Corbusier - Poissy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Camille Claudel - Vauréal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9A1825-9A91-74C3-0DBE-F3FB8E7B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4" t="45630" r="114" b="23577"/>
          <a:stretch>
            <a:fillRect/>
          </a:stretch>
        </p:blipFill>
        <p:spPr>
          <a:xfrm>
            <a:off x="384968" y="3468583"/>
            <a:ext cx="8223410" cy="15838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F908DF-BACC-E426-DA6C-F718928766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49" t="-2934" r="349" b="89579"/>
          <a:stretch>
            <a:fillRect/>
          </a:stretch>
        </p:blipFill>
        <p:spPr>
          <a:xfrm>
            <a:off x="364086" y="2881816"/>
            <a:ext cx="8223410" cy="6141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097808-49A6-E80D-2340-B36DC0BCF67A}"/>
              </a:ext>
            </a:extLst>
          </p:cNvPr>
          <p:cNvSpPr txBox="1"/>
          <p:nvPr/>
        </p:nvSpPr>
        <p:spPr>
          <a:xfrm>
            <a:off x="5427136" y="1018857"/>
            <a:ext cx="2910764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Démarches à réaliser dès la 3e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0391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9F26E-E33F-40AF-5BDD-D197F3567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E9C9899-D982-7A55-E7FB-ECB09920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02602"/>
            <a:ext cx="5632644" cy="675323"/>
          </a:xfrm>
        </p:spPr>
        <p:txBody>
          <a:bodyPr/>
          <a:lstStyle/>
          <a:p>
            <a:r>
              <a:rPr lang="fr-FR" dirty="0"/>
              <a:t>BAC agronomie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435F23-E4CB-AE88-E72F-599836A17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A4208502-53E5-446E-3E6C-4238275D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9E747A31-708F-388F-37BB-B489EE38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DA49B009-18AF-174E-544E-EC8D20C1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C5DF6BE-2E5F-FC91-16D6-ED0B859CF3AC}"/>
              </a:ext>
            </a:extLst>
          </p:cNvPr>
          <p:cNvSpPr txBox="1"/>
          <p:nvPr/>
        </p:nvSpPr>
        <p:spPr>
          <a:xfrm>
            <a:off x="1187624" y="1660703"/>
            <a:ext cx="498708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fr-FR" sz="1350" i="1" dirty="0">
                <a:solidFill>
                  <a:srgbClr val="000000"/>
                </a:solidFill>
                <a:latin typeface="Franklin Gothic Book"/>
              </a:rPr>
              <a:t>Sciences et technologies de l’agronomie et du vivant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07EDEB-04B1-9570-C990-3BA0697051C4}"/>
              </a:ext>
            </a:extLst>
          </p:cNvPr>
          <p:cNvSpPr txBox="1"/>
          <p:nvPr/>
        </p:nvSpPr>
        <p:spPr>
          <a:xfrm>
            <a:off x="405215" y="2452239"/>
            <a:ext cx="475247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Lycée agricole et horticole - Saint-Germain-en-Laye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6DEF75-805F-24DB-5F5E-76E2A6D3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963" b="53407"/>
          <a:stretch>
            <a:fillRect/>
          </a:stretch>
        </p:blipFill>
        <p:spPr>
          <a:xfrm>
            <a:off x="405215" y="3578888"/>
            <a:ext cx="8223410" cy="12153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CBED5-DF56-8DD6-1FBA-92C6C27C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49" t="-2934" r="349" b="89579"/>
          <a:stretch>
            <a:fillRect/>
          </a:stretch>
        </p:blipFill>
        <p:spPr>
          <a:xfrm>
            <a:off x="368329" y="3002280"/>
            <a:ext cx="8223410" cy="6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0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6DD8-1A72-E8E9-984D-B54A874C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6A55D54-E24A-5013-E0EC-15B164E0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21" y="1236470"/>
            <a:ext cx="5632644" cy="675323"/>
          </a:xfrm>
        </p:spPr>
        <p:txBody>
          <a:bodyPr/>
          <a:lstStyle/>
          <a:p>
            <a:r>
              <a:rPr lang="fr-FR" dirty="0"/>
              <a:t>BAC théâtre musique danse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FEF52A0-4A48-AA95-3B70-B9BD7029B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358140" y="-6679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899014C5-C78A-AAC5-5A65-DBE4F654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AA41705E-006C-3E9B-7891-18C277B5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43B929F0-8F66-9195-4DE2-8FB418768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27CAD79A-7508-DDA4-B3B2-E1A7024F3A3C}"/>
              </a:ext>
            </a:extLst>
          </p:cNvPr>
          <p:cNvSpPr txBox="1"/>
          <p:nvPr/>
        </p:nvSpPr>
        <p:spPr>
          <a:xfrm>
            <a:off x="405215" y="1931522"/>
            <a:ext cx="498708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fr-FR" sz="1350" i="1">
                <a:solidFill>
                  <a:srgbClr val="000000"/>
                </a:solidFill>
                <a:latin typeface="Franklin Gothic Book"/>
              </a:rPr>
              <a:t>Sciences et technologies du théâtre de la musique et de la danse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3140BC-880D-C6CA-00F5-EE34450299D3}"/>
              </a:ext>
            </a:extLst>
          </p:cNvPr>
          <p:cNvSpPr txBox="1"/>
          <p:nvPr/>
        </p:nvSpPr>
        <p:spPr>
          <a:xfrm>
            <a:off x="405215" y="2413521"/>
            <a:ext cx="475247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fr-FR" sz="1350" cap="all">
                <a:solidFill>
                  <a:srgbClr val="000000"/>
                </a:solidFill>
                <a:latin typeface="Franklin Gothic Book"/>
              </a:rPr>
              <a:t>La Bruyère - Versailles</a:t>
            </a:r>
            <a:endParaRPr lang="fr-FR" sz="1350" cap="all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99EEFF-7136-6DC7-0706-A90A3285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17"/>
          <a:stretch>
            <a:fillRect/>
          </a:stretch>
        </p:blipFill>
        <p:spPr>
          <a:xfrm>
            <a:off x="201091" y="3311018"/>
            <a:ext cx="8963526" cy="14206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41F1A5F-019F-0516-409B-78F0F9BFBBD8}"/>
              </a:ext>
            </a:extLst>
          </p:cNvPr>
          <p:cNvSpPr txBox="1"/>
          <p:nvPr/>
        </p:nvSpPr>
        <p:spPr>
          <a:xfrm>
            <a:off x="5427136" y="1018857"/>
            <a:ext cx="2910764" cy="306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FR" sz="1350" dirty="0">
                <a:solidFill>
                  <a:srgbClr val="000000"/>
                </a:solidFill>
                <a:latin typeface="Franklin Gothic Book"/>
              </a:rPr>
              <a:t>Démarches à réaliser dès la 3e</a:t>
            </a:r>
            <a:endParaRPr lang="fr-FR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4696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58CF5-1BF0-58F8-C9E6-9EF761C84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1548DF0-E699-3A40-1BE8-1F94C1DD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22" y="1321681"/>
            <a:ext cx="6053138" cy="675323"/>
          </a:xfrm>
        </p:spPr>
        <p:txBody>
          <a:bodyPr/>
          <a:lstStyle/>
          <a:p>
            <a:r>
              <a:rPr lang="fr-FR" dirty="0"/>
              <a:t>Procédures particulières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043ED5-EF35-16E1-8F30-D9C51EEB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700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2BDF0C9A-2086-9D52-B0A0-B3D92BFA9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C5F60B95-AD94-907F-43EE-762DE482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0E1312BF-77E0-C7D2-9517-F1F2936D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75FCD3E-316A-6091-DC0B-F1DB596938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8329" y="2415573"/>
            <a:ext cx="7490315" cy="2422931"/>
          </a:xfrm>
        </p:spPr>
        <p:txBody>
          <a:bodyPr vert="horz" lIns="0" tIns="171450" rIns="0" bIns="0" rtlCol="0" anchor="t"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b="1" dirty="0"/>
              <a:t> </a:t>
            </a:r>
            <a:r>
              <a:rPr lang="fr-FR" b="1" dirty="0">
                <a:hlinkClick r:id="rId2"/>
              </a:rPr>
              <a:t>Henri IV et Louis-Le-Grand </a:t>
            </a:r>
            <a:r>
              <a:rPr lang="fr-FR" b="1" dirty="0"/>
              <a:t>: </a:t>
            </a:r>
            <a:r>
              <a:rPr lang="fr-FR" dirty="0"/>
              <a:t>saisie des candidatures sur une plate-forme spécifique (plate-forme DAFNE) entre le janvier et mars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Orchestre (Lycée les Pierres Vives)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Sections BACHICAC, ABIBAC, ESANAC, internationale.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Sections sportives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Options artistiques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Dossiers PASS à remplir pour la filière STD2A, STMD, STL.</a:t>
            </a:r>
          </a:p>
          <a:p>
            <a:endParaRPr lang="fr-FR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30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128545B-3FDC-CAC9-2EE8-18D5C340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4" r="235" b="219"/>
          <a:stretch>
            <a:fillRect/>
          </a:stretch>
        </p:blipFill>
        <p:spPr>
          <a:xfrm>
            <a:off x="3635896" y="427723"/>
            <a:ext cx="4248472" cy="4683152"/>
          </a:xfrm>
          <a:prstGeom prst="rect">
            <a:avLst/>
          </a:prstGeom>
        </p:spPr>
      </p:pic>
      <p:sp>
        <p:nvSpPr>
          <p:cNvPr id="9" name="Titre 4">
            <a:extLst>
              <a:ext uri="{FF2B5EF4-FFF2-40B4-BE49-F238E27FC236}">
                <a16:creationId xmlns:a16="http://schemas.microsoft.com/office/drawing/2014/main" id="{5046DEED-334C-3BEE-1FAC-68B683E9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12" y="796663"/>
            <a:ext cx="3797618" cy="675323"/>
          </a:xfrm>
        </p:spPr>
        <p:txBody>
          <a:bodyPr/>
          <a:lstStyle/>
          <a:p>
            <a:r>
              <a:rPr lang="fr-FR" dirty="0"/>
              <a:t>Possibilités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77157"/>
            <a:ext cx="8155305" cy="126015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RESSOURCES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9187B3A-B8C8-2289-B67B-12175C814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10" y="77157"/>
            <a:ext cx="2036545" cy="21645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D35A88-2F34-09D5-CCAE-804B9B6CA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244" y="1514738"/>
            <a:ext cx="4175865" cy="35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142180"/>
            <a:ext cx="5090810" cy="119513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Que faire si on ne sait pas quoi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293" y="1710929"/>
            <a:ext cx="8355081" cy="3281254"/>
          </a:xfrm>
        </p:spPr>
        <p:txBody>
          <a:bodyPr vert="horz" lIns="0" tIns="342900" rIns="0" bIns="0" rtlCol="0" anchor="t">
            <a:normAutofit fontScale="77500" lnSpcReduction="20000"/>
          </a:bodyPr>
          <a:lstStyle>
            <a:defPPr>
              <a:defRPr lang="fr-FR"/>
            </a:defPPr>
          </a:lstStyle>
          <a:p>
            <a:pPr marL="212408" indent="-212408"/>
            <a:r>
              <a:rPr lang="fr-FR" b="0" dirty="0"/>
              <a:t>En parler au </a:t>
            </a:r>
            <a:r>
              <a:rPr lang="fr-FR" dirty="0"/>
              <a:t>professeur principal</a:t>
            </a:r>
            <a:r>
              <a:rPr lang="fr-FR" b="0" dirty="0"/>
              <a:t>.</a:t>
            </a:r>
          </a:p>
          <a:p>
            <a:pPr marL="212408" indent="-212408"/>
            <a:r>
              <a:rPr lang="fr-FR" b="0" dirty="0"/>
              <a:t>Participer aux </a:t>
            </a:r>
            <a:r>
              <a:rPr lang="fr-FR" dirty="0"/>
              <a:t>journées porte-ouverte</a:t>
            </a:r>
            <a:r>
              <a:rPr lang="fr-FR" b="0" dirty="0"/>
              <a:t> des lycées</a:t>
            </a:r>
            <a:endParaRPr lang="fr-FR" b="0" dirty="0">
              <a:ea typeface="+mn-lt"/>
              <a:cs typeface="+mn-lt"/>
            </a:endParaRPr>
          </a:p>
          <a:p>
            <a:pPr lvl="1" indent="-212408">
              <a:buFont typeface="Courier New" panose="020B0604020202020204" pitchFamily="34" charset="0"/>
              <a:buChar char="o"/>
            </a:pPr>
            <a:r>
              <a:rPr lang="fr-FR" b="0" dirty="0">
                <a:ea typeface="+mn-lt"/>
                <a:cs typeface="+mn-lt"/>
              </a:rPr>
              <a:t>https://bv.ac-versailles.fr/rechetab/journees-portes-ouvertes-lycees-publics-078-yvelines.html</a:t>
            </a:r>
            <a:endParaRPr lang="fr-FR" dirty="0"/>
          </a:p>
          <a:p>
            <a:pPr marL="212408" indent="-212408"/>
            <a:r>
              <a:rPr lang="fr-FR" b="0" dirty="0"/>
              <a:t>Participer à un </a:t>
            </a:r>
            <a:r>
              <a:rPr lang="fr-FR" dirty="0"/>
              <a:t>forum</a:t>
            </a:r>
            <a:endParaRPr lang="fr-FR" b="0" dirty="0"/>
          </a:p>
          <a:p>
            <a:pPr lvl="1" indent="-212408">
              <a:buFont typeface="Courier New" panose="020B0604020202020204" pitchFamily="34" charset="0"/>
              <a:buChar char="o"/>
            </a:pPr>
            <a:r>
              <a:rPr lang="fr-FR" b="0" dirty="0"/>
              <a:t>prochain : </a:t>
            </a:r>
            <a:r>
              <a:rPr lang="fr-FR" b="0" u="sng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Salon de l'Etudiant</a:t>
            </a:r>
            <a:r>
              <a:rPr lang="fr-FR" u="sng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r-FR" dirty="0">
                <a:ea typeface="+mn-lt"/>
                <a:cs typeface="+mn-lt"/>
              </a:rPr>
              <a:t>du</a:t>
            </a:r>
            <a:r>
              <a:rPr lang="fr-FR" b="0" dirty="0">
                <a:ea typeface="+mn-lt"/>
                <a:cs typeface="+mn-lt"/>
              </a:rPr>
              <a:t> vendredi 30 janvier au dimanche 1er février 2026 </a:t>
            </a:r>
            <a:r>
              <a:rPr lang="fr-FR" dirty="0">
                <a:ea typeface="+mn-lt"/>
                <a:cs typeface="+mn-lt"/>
              </a:rPr>
              <a:t>- </a:t>
            </a:r>
            <a:r>
              <a:rPr lang="fr-FR" b="0" dirty="0">
                <a:ea typeface="+mn-lt"/>
                <a:cs typeface="+mn-lt"/>
              </a:rPr>
              <a:t>Porte de Versailles - PARIS</a:t>
            </a:r>
          </a:p>
          <a:p>
            <a:pPr marL="212408" indent="-212408"/>
            <a:r>
              <a:rPr lang="fr-FR" b="0" dirty="0"/>
              <a:t>Prendre rendez-vous avec </a:t>
            </a:r>
            <a:r>
              <a:rPr lang="fr-FR" dirty="0"/>
              <a:t>un PsyEN </a:t>
            </a:r>
            <a:r>
              <a:rPr lang="fr-FR" b="0" dirty="0"/>
              <a:t>(au collège ou CIO),</a:t>
            </a:r>
          </a:p>
          <a:p>
            <a:pPr lvl="1" indent="-212408">
              <a:buFont typeface="Courier New" panose="020B0604020202020204" pitchFamily="34" charset="0"/>
              <a:buChar char="o"/>
            </a:pPr>
            <a:r>
              <a:rPr lang="fr-FR" dirty="0"/>
              <a:t>Au collège le jeudi ou le vendredi prise de rendez-vous auprès de Monsieur </a:t>
            </a:r>
            <a:r>
              <a:rPr lang="fr-FR" dirty="0" err="1"/>
              <a:t>Beil</a:t>
            </a:r>
            <a:r>
              <a:rPr lang="fr-FR" dirty="0"/>
              <a:t>, via Pronote ou mail</a:t>
            </a:r>
          </a:p>
          <a:p>
            <a:pPr lvl="1" indent="-212408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marie.roset@ac-versailles.fr</a:t>
            </a:r>
            <a:endParaRPr lang="fr-FR" dirty="0"/>
          </a:p>
          <a:p>
            <a:pPr marL="212408" indent="-212408"/>
            <a:r>
              <a:rPr lang="fr-FR" b="0" dirty="0"/>
              <a:t>Faire des </a:t>
            </a:r>
            <a:r>
              <a:rPr lang="fr-FR" dirty="0"/>
              <a:t>mini-stages</a:t>
            </a:r>
            <a:r>
              <a:rPr lang="fr-FR" b="0" dirty="0"/>
              <a:t> (par le biais du professeur principal)</a:t>
            </a:r>
          </a:p>
          <a:p>
            <a:pPr marL="212408" indent="-212408"/>
            <a:r>
              <a:rPr lang="fr-FR" b="0" dirty="0"/>
              <a:t>Chercher des </a:t>
            </a:r>
            <a:r>
              <a:rPr lang="fr-FR" dirty="0"/>
              <a:t>renseignements en ligne</a:t>
            </a:r>
            <a:r>
              <a:rPr lang="fr-FR" b="0" dirty="0"/>
              <a:t>, (ONISEP, HORIZONS 21, CIDJ...)</a:t>
            </a:r>
          </a:p>
          <a:p>
            <a:pPr marL="212408" indent="-212408"/>
            <a:r>
              <a:rPr lang="fr-FR" b="0" dirty="0"/>
              <a:t>Utiliser la </a:t>
            </a:r>
            <a:r>
              <a:rPr lang="fr-FR" dirty="0"/>
              <a:t>plateforme avenir </a:t>
            </a:r>
            <a:r>
              <a:rPr lang="fr-FR" b="0" dirty="0"/>
              <a:t>(web conférence, questionnaires…), </a:t>
            </a:r>
          </a:p>
        </p:txBody>
      </p:sp>
    </p:spTree>
    <p:extLst>
      <p:ext uri="{BB962C8B-B14F-4D97-AF65-F5344CB8AC3E}">
        <p14:creationId xmlns:p14="http://schemas.microsoft.com/office/powerpoint/2010/main" val="153013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C0C09-37D9-A86E-CB32-01425C00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21" y="349172"/>
            <a:ext cx="4805858" cy="431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L’orientation</a:t>
            </a:r>
            <a:r>
              <a:rPr lang="en-US" b="1" dirty="0"/>
              <a:t> = un chemin</a:t>
            </a:r>
            <a:endParaRPr lang="fr-FR" b="1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CA54D6-AC5B-3511-345F-9111C33F00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85F6D-AE20-B6AD-E622-4C02F815B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Sur soi – </a:t>
            </a: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b="1" dirty="0"/>
              <a:t>se </a:t>
            </a:r>
            <a:r>
              <a:rPr lang="en-US" b="1" dirty="0" err="1"/>
              <a:t>connaître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Sur le monde – </a:t>
            </a:r>
            <a:r>
              <a:rPr lang="en-US" b="1" dirty="0" err="1"/>
              <a:t>découverte</a:t>
            </a:r>
            <a:r>
              <a:rPr lang="en-US" b="1" dirty="0"/>
              <a:t> des métiers et des formations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Faire le lien entre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b="1" dirty="0" err="1"/>
              <a:t>désirs</a:t>
            </a:r>
            <a:r>
              <a:rPr lang="en-US" dirty="0"/>
              <a:t>,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b="1" dirty="0" err="1"/>
              <a:t>résultats</a:t>
            </a:r>
            <a:r>
              <a:rPr lang="en-US" dirty="0"/>
              <a:t> </a:t>
            </a:r>
            <a:r>
              <a:rPr lang="en-US" dirty="0" err="1"/>
              <a:t>scolaires</a:t>
            </a:r>
            <a:r>
              <a:rPr lang="en-US" dirty="0"/>
              <a:t>,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b="1" dirty="0" err="1"/>
              <a:t>compétences</a:t>
            </a:r>
            <a:r>
              <a:rPr lang="en-US" dirty="0"/>
              <a:t>, les </a:t>
            </a:r>
            <a:r>
              <a:rPr lang="en-US" b="1" dirty="0"/>
              <a:t>professions</a:t>
            </a:r>
            <a:r>
              <a:rPr lang="en-US" dirty="0"/>
              <a:t> et formations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Les jeunes </a:t>
            </a:r>
            <a:r>
              <a:rPr lang="en-US" dirty="0" err="1"/>
              <a:t>actifs</a:t>
            </a:r>
            <a:r>
              <a:rPr lang="en-US" dirty="0"/>
              <a:t> </a:t>
            </a:r>
            <a:r>
              <a:rPr lang="en-US" dirty="0" err="1"/>
              <a:t>d’aujourd’hui</a:t>
            </a:r>
            <a:r>
              <a:rPr lang="en-US" dirty="0"/>
              <a:t> </a:t>
            </a:r>
            <a:r>
              <a:rPr lang="en-US" dirty="0" err="1"/>
              <a:t>changeront</a:t>
            </a:r>
            <a:r>
              <a:rPr lang="en-US" dirty="0"/>
              <a:t> de poste entre 13 et 15 </a:t>
            </a:r>
            <a:r>
              <a:rPr lang="en-US" dirty="0" err="1"/>
              <a:t>fois</a:t>
            </a:r>
            <a:r>
              <a:rPr lang="en-US" dirty="0"/>
              <a:t> dans </a:t>
            </a:r>
            <a:r>
              <a:rPr lang="en-US" dirty="0" err="1"/>
              <a:t>leur</a:t>
            </a:r>
            <a:r>
              <a:rPr lang="en-US" dirty="0"/>
              <a:t> vie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68AA49-4BF7-CB74-8B64-E8EDBF21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1F5C39-0BBF-05A1-976A-DF91EF08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768350"/>
            <a:ext cx="54006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AC542-BFF3-EBAB-311E-7D54E2B4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57209"/>
            <a:ext cx="7886700" cy="1129299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2200" dirty="0"/>
            </a:br>
            <a:r>
              <a:rPr lang="fr-FR" sz="2200" b="1" dirty="0"/>
              <a:t>Comment soutenir son ado dans son parcours d’orientation ? </a:t>
            </a:r>
            <a:br>
              <a:rPr lang="fr-FR" sz="2200" b="1" dirty="0"/>
            </a:br>
            <a:r>
              <a:rPr lang="fr-FR" sz="2200" b="1" dirty="0"/>
              <a:t>Comment s’impliquer mais pas trop ? </a:t>
            </a:r>
            <a:br>
              <a:rPr lang="fr-FR" sz="2200" b="1" dirty="0"/>
            </a:br>
            <a:r>
              <a:rPr lang="fr-FR" sz="2200" b="1" dirty="0"/>
              <a:t>Comment maintenir une relation de confiance ?</a:t>
            </a:r>
            <a:br>
              <a:rPr lang="fr-FR" sz="2200" b="1" dirty="0"/>
            </a:br>
            <a:r>
              <a:rPr lang="fr-FR" sz="2200" b="1" dirty="0" err="1">
                <a:hlinkClick r:id="rId2"/>
              </a:rPr>
              <a:t>onisep</a:t>
            </a:r>
            <a:r>
              <a:rPr lang="fr-FR" sz="2200" b="1" dirty="0">
                <a:hlinkClick r:id="rId2"/>
              </a:rPr>
              <a:t> - </a:t>
            </a:r>
            <a:r>
              <a:rPr lang="fr-FR" sz="2200" b="1" dirty="0" err="1">
                <a:hlinkClick r:id="rId2"/>
              </a:rPr>
              <a:t>video</a:t>
            </a:r>
            <a:r>
              <a:rPr lang="fr-FR" sz="2200" b="1" dirty="0">
                <a:hlinkClick r:id="rId2"/>
              </a:rPr>
              <a:t>: accompagner-ses-enfants-a-</a:t>
            </a:r>
            <a:r>
              <a:rPr lang="fr-FR" sz="2200" b="1" dirty="0" err="1">
                <a:hlinkClick r:id="rId2"/>
              </a:rPr>
              <a:t>lorientation</a:t>
            </a:r>
            <a:endParaRPr lang="fr-FR" b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8E85E5-A341-5934-421A-2325529C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FB2E65-52BB-B54A-D61A-CF64A5A7D496}"/>
              </a:ext>
            </a:extLst>
          </p:cNvPr>
          <p:cNvSpPr txBox="1"/>
          <p:nvPr/>
        </p:nvSpPr>
        <p:spPr>
          <a:xfrm>
            <a:off x="1395527" y="3490070"/>
            <a:ext cx="783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618C51-6AF2-FF4C-9D3C-B7E7FE4D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65" y="1289547"/>
            <a:ext cx="7212403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arianne"/>
              </a:rPr>
              <a:t>1. ETRE A L’ECOUTE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Préférer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observer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 plutôt que donner des conseils ou des informations.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Regarder comment votre ado se comporte avec les autres, ce qu’il ou elle aime, ce qu’il ou elle dit.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Essayer de lui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faire décrire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ce qui lui parait le plus important.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Ne pas hésiter à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communiquer et à partager ce que vous percevez de votre ado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Marianne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0FDAB3-035F-8BEB-5ECD-004846967A10}"/>
              </a:ext>
            </a:extLst>
          </p:cNvPr>
          <p:cNvSpPr txBox="1"/>
          <p:nvPr/>
        </p:nvSpPr>
        <p:spPr>
          <a:xfrm>
            <a:off x="628650" y="2349283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C00000"/>
                </a:solidFill>
                <a:effectLst/>
                <a:latin typeface="Marianne"/>
              </a:rPr>
              <a:t>2. GARDER LE LIEN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1" i="0" dirty="0">
                <a:solidFill>
                  <a:srgbClr val="161616"/>
                </a:solidFill>
                <a:effectLst/>
                <a:latin typeface="Marianne"/>
              </a:rPr>
              <a:t>Questionner</a:t>
            </a: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 : "Comment pourrais-tu retrouver cela dans un métier ? Des études ?"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Plutôt que des : "Il faut…, on n’a pas le choix…", préférer : </a:t>
            </a:r>
            <a:r>
              <a:rPr lang="fr-FR" sz="1200" b="1" i="0" dirty="0">
                <a:solidFill>
                  <a:srgbClr val="161616"/>
                </a:solidFill>
                <a:effectLst/>
                <a:latin typeface="Marianne"/>
              </a:rPr>
              <a:t>"Est-ce que ça pourrait être différent ? Est-ce qu’une autre personne pourrait voir les choses différemment ?"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BDE4C3-B9DB-9527-9BA9-9D382D4A7611}"/>
              </a:ext>
            </a:extLst>
          </p:cNvPr>
          <p:cNvSpPr txBox="1"/>
          <p:nvPr/>
        </p:nvSpPr>
        <p:spPr>
          <a:xfrm>
            <a:off x="627518" y="3378919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C00000"/>
                </a:solidFill>
                <a:effectLst/>
                <a:latin typeface="Marianne"/>
              </a:rPr>
              <a:t>3. FAIRE CONFIANCE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Manifester un </a:t>
            </a:r>
            <a:r>
              <a:rPr lang="fr-FR" sz="1200" b="1" i="0" dirty="0">
                <a:solidFill>
                  <a:srgbClr val="161616"/>
                </a:solidFill>
                <a:effectLst/>
                <a:latin typeface="Marianne"/>
              </a:rPr>
              <a:t>intérêt sincère </a:t>
            </a: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pour les propos de votre ado joue sur la confiance en soi, utile au moment de faire des choix.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Prendre en compte le point de vue de votre ado sans jugement.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Partager les préoccupations de votre ado et ses questionnements mais </a:t>
            </a:r>
            <a:r>
              <a:rPr lang="fr-FR" sz="1200" b="1" i="0" dirty="0">
                <a:solidFill>
                  <a:srgbClr val="161616"/>
                </a:solidFill>
                <a:effectLst/>
                <a:latin typeface="Marianne"/>
              </a:rPr>
              <a:t>sans anxiété.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1" i="0" dirty="0">
                <a:solidFill>
                  <a:srgbClr val="161616"/>
                </a:solidFill>
                <a:effectLst/>
                <a:latin typeface="Marianne"/>
              </a:rPr>
              <a:t>Autoriser</a:t>
            </a: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 son ado </a:t>
            </a:r>
            <a:r>
              <a:rPr lang="fr-FR" sz="1200" b="1" i="0" dirty="0">
                <a:solidFill>
                  <a:srgbClr val="161616"/>
                </a:solidFill>
                <a:effectLst/>
                <a:latin typeface="Marianne"/>
              </a:rPr>
              <a:t>à être différent </a:t>
            </a:r>
            <a:r>
              <a:rPr lang="fr-FR" sz="1200" b="0" i="0" dirty="0">
                <a:solidFill>
                  <a:srgbClr val="161616"/>
                </a:solidFill>
                <a:effectLst/>
                <a:latin typeface="Marianne"/>
              </a:rPr>
              <a:t>ou différente de soi pour assumer ses choix d’orientation</a:t>
            </a:r>
            <a:r>
              <a:rPr lang="fr-FR" sz="1400" b="0" i="0" dirty="0">
                <a:solidFill>
                  <a:srgbClr val="161616"/>
                </a:solidFill>
                <a:effectLst/>
                <a:latin typeface="Marian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0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FC45A-0A63-6B63-EE50-2E429D7C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ORIENTATION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AFFECTATION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F3E5E7-4339-BD9E-A3D9-CAB824E2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sp>
        <p:nvSpPr>
          <p:cNvPr id="4" name="Flèche : courbe vers la gauche 3">
            <a:extLst>
              <a:ext uri="{FF2B5EF4-FFF2-40B4-BE49-F238E27FC236}">
                <a16:creationId xmlns:a16="http://schemas.microsoft.com/office/drawing/2014/main" id="{8ADD8D91-DC60-04C5-5814-78C707D4B07D}"/>
              </a:ext>
            </a:extLst>
          </p:cNvPr>
          <p:cNvSpPr/>
          <p:nvPr/>
        </p:nvSpPr>
        <p:spPr>
          <a:xfrm rot="2103812">
            <a:off x="3218872" y="1400947"/>
            <a:ext cx="648072" cy="151072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6AD496-6FEB-6565-1A76-8079EB6CB541}"/>
              </a:ext>
            </a:extLst>
          </p:cNvPr>
          <p:cNvSpPr txBox="1"/>
          <p:nvPr/>
        </p:nvSpPr>
        <p:spPr>
          <a:xfrm>
            <a:off x="251521" y="1662903"/>
            <a:ext cx="26998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Concerne</a:t>
            </a:r>
            <a:r>
              <a:rPr lang="en-US" sz="1600" dirty="0"/>
              <a:t> </a:t>
            </a:r>
            <a:r>
              <a:rPr lang="en-US" sz="1600" dirty="0" err="1"/>
              <a:t>l’orientation</a:t>
            </a:r>
            <a:r>
              <a:rPr lang="en-US" sz="1600" dirty="0"/>
              <a:t> dans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voie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selon</a:t>
            </a:r>
            <a:r>
              <a:rPr lang="en-US" sz="1600" dirty="0"/>
              <a:t> le </a:t>
            </a:r>
            <a:r>
              <a:rPr lang="en-US" sz="1600" dirty="0" err="1"/>
              <a:t>projet</a:t>
            </a:r>
            <a:r>
              <a:rPr lang="en-US" sz="1600" dirty="0"/>
              <a:t> de </a:t>
            </a:r>
            <a:r>
              <a:rPr lang="en-US" sz="1600" dirty="0" err="1"/>
              <a:t>l’élève</a:t>
            </a:r>
            <a:r>
              <a:rPr lang="en-US" sz="1600" dirty="0"/>
              <a:t> : 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passage </a:t>
            </a:r>
            <a:r>
              <a:rPr lang="en-US" sz="1400" i="1" dirty="0" err="1"/>
              <a:t>en</a:t>
            </a:r>
            <a:r>
              <a:rPr lang="en-US" sz="1400" i="1" dirty="0"/>
              <a:t> </a:t>
            </a:r>
            <a:r>
              <a:rPr lang="en-US" sz="1400" b="1" i="1" dirty="0"/>
              <a:t>2nde GT 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passage </a:t>
            </a:r>
            <a:r>
              <a:rPr lang="en-US" sz="1400" i="1" dirty="0" err="1"/>
              <a:t>en</a:t>
            </a:r>
            <a:r>
              <a:rPr lang="en-US" sz="1400" i="1" dirty="0"/>
              <a:t> </a:t>
            </a:r>
            <a:r>
              <a:rPr lang="en-US" sz="1400" b="1" i="1" dirty="0"/>
              <a:t>2nde pro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passage </a:t>
            </a:r>
            <a:r>
              <a:rPr lang="en-US" sz="1400" i="1" dirty="0" err="1"/>
              <a:t>en</a:t>
            </a:r>
            <a:r>
              <a:rPr lang="en-US" sz="1400" i="1" dirty="0"/>
              <a:t> </a:t>
            </a:r>
            <a:r>
              <a:rPr lang="en-US" sz="1400" b="1" i="1" dirty="0"/>
              <a:t>CAP…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DECISION DU COLLEGE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conseil de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classe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600" b="1" dirty="0"/>
          </a:p>
          <a:p>
            <a:r>
              <a:rPr lang="en-US" sz="1600" b="1" u="sng" dirty="0"/>
              <a:t>DEMARCHE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>
                <a:solidFill>
                  <a:srgbClr val="002060"/>
                </a:solidFill>
              </a:rPr>
              <a:t>des parents</a:t>
            </a:r>
            <a:r>
              <a:rPr lang="en-US" sz="1600" b="1" dirty="0">
                <a:solidFill>
                  <a:srgbClr val="002060"/>
                </a:solidFill>
              </a:rPr>
              <a:t>: 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EDUCONNECT</a:t>
            </a:r>
            <a:endParaRPr lang="fr-FR" sz="1600" b="1" dirty="0">
              <a:solidFill>
                <a:srgbClr val="00B05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705625-9F31-33F2-B3C9-89C7D46A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01919" y="1318247"/>
            <a:ext cx="1003435" cy="13880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1F30C9-D5E9-37F0-1B9E-8FB5674B770A}"/>
              </a:ext>
            </a:extLst>
          </p:cNvPr>
          <p:cNvSpPr txBox="1"/>
          <p:nvPr/>
        </p:nvSpPr>
        <p:spPr>
          <a:xfrm>
            <a:off x="6084168" y="1619461"/>
            <a:ext cx="269983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Concerne</a:t>
            </a:r>
            <a:r>
              <a:rPr lang="en-US" sz="1600" dirty="0"/>
              <a:t> </a:t>
            </a:r>
            <a:r>
              <a:rPr lang="en-US" sz="1600" dirty="0" err="1"/>
              <a:t>l’affectation</a:t>
            </a:r>
            <a:r>
              <a:rPr lang="en-US" sz="1600" dirty="0"/>
              <a:t> dans un </a:t>
            </a:r>
            <a:r>
              <a:rPr lang="en-US" sz="1600" b="1" dirty="0" err="1">
                <a:solidFill>
                  <a:srgbClr val="0070C0"/>
                </a:solidFill>
              </a:rPr>
              <a:t>établissement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 err="1"/>
              <a:t>en</a:t>
            </a:r>
            <a:r>
              <a:rPr lang="en-US" sz="1600" dirty="0"/>
              <a:t> lien avec </a:t>
            </a:r>
            <a:r>
              <a:rPr lang="en-US" sz="1600" dirty="0" err="1"/>
              <a:t>l’orientation</a:t>
            </a:r>
            <a:r>
              <a:rPr lang="en-US" sz="1600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le lycée Louise Weiss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le lycée Charles de Gaulle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le lycée Jules Verne…</a:t>
            </a:r>
          </a:p>
          <a:p>
            <a:endParaRPr lang="en-US" sz="1600" dirty="0"/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DECISION DU RECTORAT </a:t>
            </a:r>
          </a:p>
          <a:p>
            <a:pPr algn="ctr"/>
            <a:r>
              <a:rPr lang="en-US" sz="1600" b="1" dirty="0" err="1"/>
              <a:t>Plateforme</a:t>
            </a:r>
            <a:r>
              <a:rPr lang="en-US" sz="1600" b="1" dirty="0"/>
              <a:t> </a:t>
            </a:r>
            <a:r>
              <a:rPr lang="en-US" sz="1600" b="1" dirty="0" err="1"/>
              <a:t>Affelnet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u="sng" dirty="0"/>
              <a:t>DEMARCHE des parents</a:t>
            </a:r>
            <a:r>
              <a:rPr lang="en-US" sz="1600" b="1" dirty="0"/>
              <a:t>:</a:t>
            </a:r>
          </a:p>
          <a:p>
            <a:r>
              <a:rPr lang="en-US" sz="1400" b="1" dirty="0"/>
              <a:t>Voie PRO</a:t>
            </a:r>
            <a:r>
              <a:rPr lang="en-US" sz="1600" b="1" dirty="0">
                <a:solidFill>
                  <a:srgbClr val="00B050"/>
                </a:solidFill>
              </a:rPr>
              <a:t>: fiche de voeux</a:t>
            </a:r>
          </a:p>
          <a:p>
            <a:r>
              <a:rPr lang="en-US" sz="1400" b="1" dirty="0"/>
              <a:t>Voie GT</a:t>
            </a:r>
            <a:r>
              <a:rPr lang="en-US" sz="1600" b="1" dirty="0">
                <a:solidFill>
                  <a:srgbClr val="00B050"/>
                </a:solidFill>
              </a:rPr>
              <a:t>: EDUCONNECT</a:t>
            </a:r>
          </a:p>
        </p:txBody>
      </p:sp>
    </p:spTree>
    <p:extLst>
      <p:ext uri="{BB962C8B-B14F-4D97-AF65-F5344CB8AC3E}">
        <p14:creationId xmlns:p14="http://schemas.microsoft.com/office/powerpoint/2010/main" val="1596510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96336" y="4773703"/>
            <a:ext cx="1170000" cy="360000"/>
          </a:xfrm>
        </p:spPr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971600" y="1131590"/>
            <a:ext cx="7704856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00006D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Comment demander sa voie d’orientation après la 3</a:t>
            </a:r>
            <a:r>
              <a:rPr lang="fr-FR" sz="28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 ?</a:t>
            </a:r>
          </a:p>
          <a:p>
            <a:pPr marL="180000" lvl="1" indent="0">
              <a:buNone/>
            </a:pPr>
            <a:endParaRPr lang="fr-FR" sz="2800" b="1" i="1" dirty="0">
              <a:solidFill>
                <a:srgbClr val="00006D"/>
              </a:solidFill>
            </a:endParaRPr>
          </a:p>
          <a:p>
            <a:pPr marL="180000" lvl="1" indent="0">
              <a:buNone/>
            </a:pPr>
            <a:r>
              <a:rPr lang="fr-FR" sz="2800" b="1" i="1" dirty="0">
                <a:solidFill>
                  <a:srgbClr val="00006D"/>
                </a:solidFill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lvl="1"/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" y="874738"/>
            <a:ext cx="9143999" cy="3908762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Connectez vous au service en ligne Orientation</a:t>
            </a: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34496"/>
            <a:ext cx="6870029" cy="31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648026"/>
            <a:ext cx="82444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vous permet de formuler vos choix et de prendre connaissance de l’avis du conseil de classe.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6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lui permet de lire ce que le représentant légal a complété.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71550"/>
            <a:ext cx="5803895" cy="38530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715766"/>
            <a:ext cx="41764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Connectez vous à votre compte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avec l’identifiant et le mot de passe transmis par le chef d’établissemen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0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0" y="528185"/>
            <a:ext cx="4179599" cy="464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8289" y="2067694"/>
            <a:ext cx="31381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Accédez aux services en ligne dans le menu Mes services.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6202" y="774315"/>
            <a:ext cx="26601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l’étape pour demander une voie d’orientation après la 3</a:t>
            </a:r>
            <a:r>
              <a:rPr lang="fr-FR" sz="16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600" baseline="300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1A9301F-047E-C845-1577-4257B2D5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22" y="630743"/>
            <a:ext cx="3797618" cy="675323"/>
          </a:xfrm>
        </p:spPr>
        <p:txBody>
          <a:bodyPr/>
          <a:lstStyle/>
          <a:p>
            <a:r>
              <a:rPr lang="fr-FR"/>
              <a:t>CAP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4697626-1295-AEEE-3A93-26730B9096D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vert="horz" lIns="0" tIns="171450" rIns="0" bIns="0" rtlCol="0">
            <a:normAutofit fontScale="92500" lnSpcReduction="20000"/>
          </a:bodyPr>
          <a:lstStyle/>
          <a:p>
            <a:pPr marL="257175" indent="-257175">
              <a:buChar char="•"/>
            </a:pPr>
            <a:r>
              <a:rPr lang="fr-FR"/>
              <a:t>Sous statut scolaire ou en apprentissage</a:t>
            </a:r>
          </a:p>
          <a:p>
            <a:pPr marL="257175" indent="-257175">
              <a:buChar char="•"/>
            </a:pPr>
            <a:r>
              <a:rPr lang="fr-FR"/>
              <a:t>Prépare à un métier précis</a:t>
            </a:r>
          </a:p>
          <a:p>
            <a:pPr marL="257175" indent="-257175">
              <a:buChar char="•"/>
            </a:pPr>
            <a:r>
              <a:rPr lang="fr-FR"/>
              <a:t>1er niveau de qualification pour l’emploi</a:t>
            </a:r>
          </a:p>
          <a:p>
            <a:pPr marL="257175" indent="-257175">
              <a:buChar char="•"/>
            </a:pPr>
            <a:r>
              <a:rPr lang="fr-FR"/>
              <a:t>184 spécialités</a:t>
            </a:r>
          </a:p>
          <a:p>
            <a:pPr marL="257175" indent="-257175">
              <a:buChar char="•"/>
            </a:pPr>
            <a:r>
              <a:rPr lang="fr-FR"/>
              <a:t>Poursuite d’études essentiellement en 1ère bac pro ou en Brevet Professionnel</a:t>
            </a:r>
          </a:p>
          <a:p>
            <a:pPr marL="257175" indent="-257175">
              <a:buChar char="•"/>
            </a:pPr>
            <a:r>
              <a:rPr lang="fr-FR"/>
              <a:t>Période de stage allant de 6 à7 semaines</a:t>
            </a:r>
          </a:p>
          <a:p>
            <a:pPr marL="257175" indent="-257175">
              <a:buChar char="•"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4B57EB-69A8-9B03-2CFE-CE27589F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4" t="11059" r="4366" b="9093"/>
          <a:stretch>
            <a:fillRect/>
          </a:stretch>
        </p:blipFill>
        <p:spPr>
          <a:xfrm>
            <a:off x="445770" y="1357889"/>
            <a:ext cx="2316481" cy="7772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1E3D2F-D1B1-6B65-9F45-9AF226E3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56" y="3375677"/>
            <a:ext cx="3048684" cy="1667047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F50BCF3-A537-1E3A-D3D3-737FFF15C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358140" y="-6679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2193AC4A-8812-86A5-693E-1399E2D7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146CA439-3429-30BE-BDA9-69163A40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D8B20416-4BED-C2B3-978B-E1AA4C03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8B0499D6-D26A-5552-63F1-BA3EB6CB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542" y="100777"/>
            <a:ext cx="3234744" cy="318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05408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28866" y="823257"/>
            <a:ext cx="6120130" cy="382206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2355724"/>
            <a:ext cx="61206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 partir de la date indiquée par le chef d’établissement vous pourrez vous connecter au service Orientation 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3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101481"/>
            <a:ext cx="9143999" cy="3498394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Suivez les étapes pour demander une voie d’orientation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</a:p>
          <a:p>
            <a:endParaRPr lang="fr-FR" sz="3200" b="1" baseline="300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2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9218" y="699542"/>
            <a:ext cx="4356992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ces étapes successives pour demander une voie d’orientation après la 3</a:t>
            </a:r>
            <a:r>
              <a:rPr lang="fr-FR" sz="14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 :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rgbClr val="00006D"/>
              </a:buClr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1.   Choisir son orientation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2.   Voir l’avis du conseil de classe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Les boutons sont activés successivement un par un en fonction de la progression du calendrier pour chacune des étapes.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5160"/>
            <a:ext cx="3382937" cy="511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</a:p>
        </p:txBody>
      </p:sp>
    </p:spTree>
    <p:extLst>
      <p:ext uri="{BB962C8B-B14F-4D97-AF65-F5344CB8AC3E}">
        <p14:creationId xmlns:p14="http://schemas.microsoft.com/office/powerpoint/2010/main" val="230059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</a:p>
        </p:txBody>
      </p:sp>
      <p:sp>
        <p:nvSpPr>
          <p:cNvPr id="9" name="Titre 8"/>
          <p:cNvSpPr txBox="1">
            <a:spLocks/>
          </p:cNvSpPr>
          <p:nvPr/>
        </p:nvSpPr>
        <p:spPr bwMode="gray">
          <a:xfrm>
            <a:off x="422136" y="1059582"/>
            <a:ext cx="7776864" cy="331236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Suivez ces étapes pour demander une voie d’orientation après la 3</a:t>
            </a:r>
            <a:r>
              <a:rPr lang="fr-FR" sz="18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: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- Choisissez l’orientation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8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sont envoyés automatiquement à l’établissement, puis le conseil de classe étudie vos choix et indique son avis.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Après le conseil de classe vous pourrez prendre connaissance de l’avis du conseil de classe pour chacun de vos choix.</a:t>
            </a:r>
          </a:p>
          <a:p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- Prenez connaissance de l’avis du conseil de classe</a:t>
            </a:r>
          </a:p>
          <a:p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choisies.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vous pouvez vous adresser à votre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649042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381692"/>
            <a:ext cx="9143999" cy="4278094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1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148064" y="5112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62" y="380459"/>
            <a:ext cx="5525964" cy="44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99218" y="699542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84437" y="2283718"/>
            <a:ext cx="3161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3e.</a:t>
            </a:r>
          </a:p>
        </p:txBody>
      </p:sp>
    </p:spTree>
    <p:extLst>
      <p:ext uri="{BB962C8B-B14F-4D97-AF65-F5344CB8AC3E}">
        <p14:creationId xmlns:p14="http://schemas.microsoft.com/office/powerpoint/2010/main" val="3526351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148064" y="5112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99218" y="699542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43" y="526123"/>
            <a:ext cx="5598538" cy="44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13" y="3219822"/>
            <a:ext cx="35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bouton Ajouter un choix  ouvre une page qui permet la sélection d’une voie d’orientation, il est possible d’ajouter jusqu’à trois choix. </a:t>
            </a:r>
          </a:p>
        </p:txBody>
      </p:sp>
    </p:spTree>
    <p:extLst>
      <p:ext uri="{BB962C8B-B14F-4D97-AF65-F5344CB8AC3E}">
        <p14:creationId xmlns:p14="http://schemas.microsoft.com/office/powerpoint/2010/main" val="2834010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91" y="119891"/>
            <a:ext cx="3995536" cy="493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6616" y="1805200"/>
            <a:ext cx="3645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592525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62" y="390157"/>
            <a:ext cx="4717642" cy="44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931790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Les choix enregistrés sont envoyés automatiquement à l’établissement pour le conseil de classe.</a:t>
            </a:r>
          </a:p>
        </p:txBody>
      </p:sp>
    </p:spTree>
    <p:extLst>
      <p:ext uri="{BB962C8B-B14F-4D97-AF65-F5344CB8AC3E}">
        <p14:creationId xmlns:p14="http://schemas.microsoft.com/office/powerpoint/2010/main" val="83663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90" y="391500"/>
            <a:ext cx="4146995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020275"/>
            <a:ext cx="331236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avec le récapitulatif des choix est transmis à chaque représentant 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</a:p>
        </p:txBody>
      </p:sp>
    </p:spTree>
    <p:extLst>
      <p:ext uri="{BB962C8B-B14F-4D97-AF65-F5344CB8AC3E}">
        <p14:creationId xmlns:p14="http://schemas.microsoft.com/office/powerpoint/2010/main" val="166307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C60C-4472-FC87-44DA-DF50A12D0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B088D96-98E1-911D-8648-DCE2AB5F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2" y="731667"/>
            <a:ext cx="3797618" cy="675323"/>
          </a:xfrm>
        </p:spPr>
        <p:txBody>
          <a:bodyPr/>
          <a:lstStyle/>
          <a:p>
            <a:r>
              <a:rPr lang="fr-FR"/>
              <a:t>BAC PRO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55E46BE-1DB4-8906-09D8-9E1B47C717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00496" y="3149710"/>
            <a:ext cx="3989070" cy="1777036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/>
              <a:t>Sous statut scolaire ou apprentissage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/>
              <a:t>Organisation en familles de métiers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/>
              <a:t>Poursuite d’étude essentiellement en BTS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/>
              <a:t>Période de stage allant de 4 à 6 semaines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/>
              <a:t>Plus de 115 spécialités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0ACB8A-6E94-7987-46F4-949397F1A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358140" y="-6679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B720C628-55FB-08C7-CADB-12B4A028F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B2A8C706-E69C-5943-7FB0-38175C4A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F244828D-805D-CF82-A365-3823F60A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E517A75B-5FE0-FF10-B950-81135CA4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406990"/>
            <a:ext cx="2551345" cy="742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EB019F-E099-8DEA-323E-47842D6A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6" y="2495550"/>
            <a:ext cx="3204353" cy="23324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0DA8FD-68B8-CC38-4854-D1775C78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34" t="3758" r="3824"/>
          <a:stretch>
            <a:fillRect/>
          </a:stretch>
        </p:blipFill>
        <p:spPr>
          <a:xfrm>
            <a:off x="4746986" y="216755"/>
            <a:ext cx="3041984" cy="299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436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032158"/>
            <a:ext cx="9143999" cy="3662541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Prenez connaissance de l’avis du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1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4" name="Imag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699542"/>
            <a:ext cx="6120130" cy="38792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977" y="2662537"/>
            <a:ext cx="2887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peut voir l’avis du conseil de classe.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11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71458" y="2139702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37" y="396012"/>
            <a:ext cx="412774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70" y="308609"/>
            <a:ext cx="4114800" cy="2468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D9507-69C7-9A51-2361-F754C324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754CF22-1390-D2B4-CC47-0C9C94FA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2" y="731667"/>
            <a:ext cx="3797618" cy="675323"/>
          </a:xfrm>
        </p:spPr>
        <p:txBody>
          <a:bodyPr/>
          <a:lstStyle/>
          <a:p>
            <a:r>
              <a:rPr lang="fr-FR"/>
              <a:t>BAC PRO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A4CEEED-C215-43B4-DD62-431394C79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358140" y="-6679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26BC27DA-CE66-13E8-307C-23956B6F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3780FAD7-6B94-655D-F214-5375FD04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BC4460A0-48CA-8D9E-E675-727E3ACD5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defTabSz="685800"/>
              <a:endParaRPr lang="fr-FR" sz="135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8D9A3FF6-2F1C-C8C4-4AB0-33291E3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" y="1406990"/>
            <a:ext cx="2551345" cy="7427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586650-4514-49F7-CC7C-285F8550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37" y="1269431"/>
            <a:ext cx="6146885" cy="34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309A-1725-C242-8193-8D43D6C55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4E6CAB6-F408-33E9-C8A7-A6645DBFC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6999EECA-8BC7-A2D7-33FD-DD5C5E5D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DC1B7254-A377-1C6A-E9C3-188D4880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7433F08A-35F9-A8FC-A178-47FF203A6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pic>
        <p:nvPicPr>
          <p:cNvPr id="2" name="Image 1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2885325-20A5-B101-2C44-051DEA13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61" y="462974"/>
            <a:ext cx="1500188" cy="1564481"/>
          </a:xfrm>
          <a:prstGeom prst="rect">
            <a:avLst/>
          </a:prstGeom>
        </p:spPr>
      </p:pic>
      <p:pic>
        <p:nvPicPr>
          <p:cNvPr id="7" name="Image 6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7E2C7F3A-3164-71E4-09EF-6E67124F5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239" y="468573"/>
            <a:ext cx="1664494" cy="3536156"/>
          </a:xfrm>
          <a:prstGeom prst="rect">
            <a:avLst/>
          </a:prstGeom>
        </p:spPr>
      </p:pic>
      <p:pic>
        <p:nvPicPr>
          <p:cNvPr id="8" name="Image 7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CAD9010-A638-3016-85E8-A3A32466C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363" y="462974"/>
            <a:ext cx="1607344" cy="2157413"/>
          </a:xfrm>
          <a:prstGeom prst="rect">
            <a:avLst/>
          </a:prstGeom>
        </p:spPr>
      </p:pic>
      <p:pic>
        <p:nvPicPr>
          <p:cNvPr id="9" name="Image 8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CC1FAC32-4A77-98B8-EBDB-8F9C72525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916" y="468573"/>
            <a:ext cx="1621631" cy="4464844"/>
          </a:xfrm>
          <a:prstGeom prst="rect">
            <a:avLst/>
          </a:prstGeom>
        </p:spPr>
      </p:pic>
      <p:sp>
        <p:nvSpPr>
          <p:cNvPr id="11" name="Titre 4">
            <a:extLst>
              <a:ext uri="{FF2B5EF4-FFF2-40B4-BE49-F238E27FC236}">
                <a16:creationId xmlns:a16="http://schemas.microsoft.com/office/drawing/2014/main" id="{E2AAE5D5-846E-E565-7680-30A3016F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255" y="3026884"/>
            <a:ext cx="1087601" cy="675323"/>
          </a:xfrm>
        </p:spPr>
        <p:txBody>
          <a:bodyPr/>
          <a:lstStyle/>
          <a:p>
            <a:r>
              <a:rPr lang="fr-FR" dirty="0"/>
              <a:t>Etc.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C1FC96-D806-3C02-393B-C73E0BBAAAF6}"/>
              </a:ext>
            </a:extLst>
          </p:cNvPr>
          <p:cNvSpPr txBox="1"/>
          <p:nvPr/>
        </p:nvSpPr>
        <p:spPr>
          <a:xfrm>
            <a:off x="5580112" y="4515966"/>
            <a:ext cx="3335727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err="1">
                <a:solidFill>
                  <a:srgbClr val="000000"/>
                </a:solidFill>
              </a:rPr>
              <a:t>Référence</a:t>
            </a:r>
            <a:r>
              <a:rPr lang="en-US" sz="1100" i="1" dirty="0">
                <a:solidFill>
                  <a:srgbClr val="000000"/>
                </a:solidFill>
              </a:rPr>
              <a:t> : https://oriane.info/se-former/apres-3e</a:t>
            </a:r>
          </a:p>
          <a:p>
            <a:pPr algn="ctr"/>
            <a:endParaRPr lang="fr-FR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7182-F0E4-39B0-90C7-B601B2A9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73B82DF-8EA8-BC86-3C31-E82437B7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16" y="1477307"/>
            <a:ext cx="6011428" cy="675323"/>
          </a:xfrm>
        </p:spPr>
        <p:txBody>
          <a:bodyPr/>
          <a:lstStyle/>
          <a:p>
            <a:r>
              <a:rPr lang="fr-FR" dirty="0"/>
              <a:t>Procédure particulière</a:t>
            </a:r>
            <a:br>
              <a:rPr lang="fr-FR" dirty="0"/>
            </a:br>
            <a:r>
              <a:rPr lang="fr-FR" dirty="0"/>
              <a:t>PASSPRO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69327A-3124-6A96-8A57-04DC36FA5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358140" y="-6679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58AF581F-0868-824B-E049-5E5340A5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1BBD8D2B-89B1-1646-2B6C-E2BB774A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55083287-3518-C1AB-4F70-1B02377BA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160ACDE-09B3-6D56-C177-FA385B03C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50" y="438946"/>
            <a:ext cx="4042582" cy="1260765"/>
          </a:xfrm>
          <a:prstGeom prst="rect">
            <a:avLst/>
          </a:prstGeom>
        </p:spPr>
      </p:pic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A065FDA2-0757-FBD6-0A78-D2CB335F97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5215" y="2428872"/>
            <a:ext cx="3989070" cy="1777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350" u="sng"/>
              <a:t>CAP (département 78) :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Accessoiriste réalisateur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Signalétique et décors graphiques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Commercialisation et services en hôtel-café-restaurant CAP Cuisine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Agent de sécurité </a:t>
            </a: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35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ADCFE498-E959-7C4A-B9B1-15FA13F0E508}"/>
              </a:ext>
            </a:extLst>
          </p:cNvPr>
          <p:cNvSpPr txBox="1">
            <a:spLocks/>
          </p:cNvSpPr>
          <p:nvPr/>
        </p:nvSpPr>
        <p:spPr>
          <a:xfrm>
            <a:off x="4422108" y="2428872"/>
            <a:ext cx="3989070" cy="1777036"/>
          </a:xfrm>
          <a:prstGeom prst="rect">
            <a:avLst/>
          </a:prstGeom>
        </p:spPr>
        <p:txBody>
          <a:bodyPr vert="horz" lIns="0" tIns="171450" rIns="0" bIns="0" rtlCol="0"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fr-F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350" u="sng"/>
              <a:t>2</a:t>
            </a:r>
            <a:r>
              <a:rPr lang="fr-FR" sz="1350" u="sng" baseline="30000"/>
              <a:t>nd</a:t>
            </a:r>
            <a:r>
              <a:rPr lang="fr-FR" sz="1350" u="sng"/>
              <a:t> pro (département 78) :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Métiers de la Couture et de la Confection 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Marchandisage visuel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Tapisserie D’ameublement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Boulanger-Pâtissier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/>
              <a:t>Métiers de la sécurité</a:t>
            </a:r>
          </a:p>
          <a:p>
            <a:pPr>
              <a:lnSpc>
                <a:spcPct val="100000"/>
              </a:lnSpc>
            </a:pPr>
            <a:endParaRPr lang="fr-FR" sz="1350"/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350"/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4F369D56-5C24-4272-8663-3B9A661DF79F}"/>
                  </a:ext>
                </a:extLst>
              </p14:cNvPr>
              <p14:cNvContentPartPr/>
              <p14:nvPr/>
            </p14:nvContentPartPr>
            <p14:xfrm>
              <a:off x="7642289" y="500580"/>
              <a:ext cx="447816" cy="30976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4F369D56-5C24-4272-8663-3B9A661DF7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2289" y="500580"/>
                <a:ext cx="447816" cy="30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95282518-2E0B-CA68-A546-F7EFBCD1CA1E}"/>
                  </a:ext>
                </a:extLst>
              </p14:cNvPr>
              <p14:cNvContentPartPr/>
              <p14:nvPr/>
            </p14:nvContentPartPr>
            <p14:xfrm>
              <a:off x="-1044086" y="1994755"/>
              <a:ext cx="16485" cy="16485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95282518-2E0B-CA68-A546-F7EFBCD1CA1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173047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118B-D73E-23F7-A79E-AA3FA731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098A5E1-B1A9-1271-AA3F-00FB3A40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63" y="987574"/>
            <a:ext cx="6011428" cy="675323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AVENIR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0DCB2E3-4A39-A347-44C4-D8740AAB4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182534" cy="2219420"/>
            <a:chOff x="0" y="12289"/>
            <a:chExt cx="3491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F2199941-AC1D-54A1-886E-2049551EE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 dirty="0"/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1E596184-E0EC-A3F0-AFAA-5D0DABB9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01392E04-DFD4-E49A-638C-AFBE33055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4671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6BDA4A4D-4D4A-48CA-F344-25C6833272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3234" y="2214616"/>
            <a:ext cx="2942649" cy="1777036"/>
          </a:xfrm>
        </p:spPr>
        <p:txBody>
          <a:bodyPr vert="horz" lIns="0" tIns="171450" rIns="0" bIns="0" rtlCol="0" anchor="t">
            <a:noAutofit/>
          </a:bodyPr>
          <a:lstStyle/>
          <a:p>
            <a:pPr marL="214313" indent="-214313">
              <a:lnSpc>
                <a:spcPct val="100000"/>
              </a:lnSpc>
              <a:buChar char="•"/>
            </a:pPr>
            <a:r>
              <a:rPr lang="fr-FR" sz="1350" dirty="0">
                <a:ea typeface="+mn-lt"/>
                <a:cs typeface="+mn-lt"/>
              </a:rPr>
              <a:t>Elèves de 3ème admis en seconde (générale et technologique ou professionnelle)</a:t>
            </a:r>
            <a:endParaRPr lang="fr-FR" dirty="0">
              <a:ea typeface="+mn-lt"/>
              <a:cs typeface="+mn-lt"/>
            </a:endParaRPr>
          </a:p>
          <a:p>
            <a:pPr marL="214313" indent="-214313">
              <a:lnSpc>
                <a:spcPct val="100000"/>
              </a:lnSpc>
              <a:buChar char="•"/>
            </a:pPr>
            <a:r>
              <a:rPr lang="fr-FR" sz="1350" dirty="0">
                <a:ea typeface="+mn-lt"/>
                <a:cs typeface="+mn-lt"/>
              </a:rPr>
              <a:t>pas d'obtention du diplôme national du brevet (DNB) </a:t>
            </a:r>
            <a:endParaRPr lang="fr-FR" dirty="0">
              <a:ea typeface="+mn-lt"/>
              <a:cs typeface="+mn-lt"/>
            </a:endParaRPr>
          </a:p>
          <a:p>
            <a:pPr marL="214313" indent="-214313">
              <a:lnSpc>
                <a:spcPct val="100000"/>
              </a:lnSpc>
              <a:buChar char="•"/>
            </a:pPr>
            <a:r>
              <a:rPr lang="fr-FR" sz="1350" dirty="0">
                <a:ea typeface="+mn-lt"/>
                <a:cs typeface="+mn-lt"/>
              </a:rPr>
              <a:t>désireux de consolider leurs acquis du collège et de se préparer au mieux à la classe de seconde sous statut scolaire</a:t>
            </a:r>
          </a:p>
          <a:p>
            <a:pPr marL="214313" indent="-214313">
              <a:lnSpc>
                <a:spcPct val="100000"/>
              </a:lnSpc>
              <a:buChar char="•"/>
            </a:pPr>
            <a:r>
              <a:rPr lang="fr-FR" sz="1350" dirty="0"/>
              <a:t>Lycée Louise Weiss à Achères</a:t>
            </a:r>
          </a:p>
        </p:txBody>
      </p:sp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CF4789A-B8C8-F798-7192-44FB1C335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627534"/>
            <a:ext cx="5479490" cy="40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F513B-A983-FAD1-6FE7-8A37EE388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D22F023-5612-BE53-F4F7-C39A4599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31" y="724874"/>
            <a:ext cx="6053138" cy="675323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générale et technologique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FA1632F-E6EA-9477-D54A-CF621760D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0"/>
            <a:ext cx="2219420" cy="2219420"/>
            <a:chOff x="0" y="12289"/>
            <a:chExt cx="3550" cy="3551"/>
          </a:xfrm>
        </p:grpSpPr>
        <p:sp>
          <p:nvSpPr>
            <p:cNvPr id="17" name="Forme libre 19">
              <a:extLst>
                <a:ext uri="{FF2B5EF4-FFF2-40B4-BE49-F238E27FC236}">
                  <a16:creationId xmlns:a16="http://schemas.microsoft.com/office/drawing/2014/main" id="{24E77F18-ABDB-3C84-85D5-76B90FCD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8" name="Forme libre 20">
              <a:extLst>
                <a:ext uri="{FF2B5EF4-FFF2-40B4-BE49-F238E27FC236}">
                  <a16:creationId xmlns:a16="http://schemas.microsoft.com/office/drawing/2014/main" id="{72A40844-CF6E-91B9-CDE7-1E33DC28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  <p:sp>
          <p:nvSpPr>
            <p:cNvPr id="19" name="Forme libre 21">
              <a:extLst>
                <a:ext uri="{FF2B5EF4-FFF2-40B4-BE49-F238E27FC236}">
                  <a16:creationId xmlns:a16="http://schemas.microsoft.com/office/drawing/2014/main" id="{6CA13BA7-760A-EAE3-807D-6EBCCAA0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sz="1350"/>
            </a:p>
          </p:txBody>
        </p:sp>
      </p:grp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D313A02-975A-03C6-DF45-A24E576614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67669" y="2159291"/>
            <a:ext cx="2687291" cy="2342030"/>
          </a:xfrm>
        </p:spPr>
        <p:txBody>
          <a:bodyPr vert="horz" lIns="0" tIns="171450" rIns="0" bIns="0" rtlCol="0" anchor="t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Commune pour le BAC général et les BAC technologiques</a:t>
            </a:r>
          </a:p>
          <a:p>
            <a:pPr marL="257175" indent="-257175">
              <a:buChar char="•"/>
            </a:pPr>
            <a:r>
              <a:rPr lang="fr-FR" dirty="0"/>
              <a:t>Possibilité de choisir des options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Obligation de faire un stage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FAFAA1B-4F0E-999C-4F33-A8D58F05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357" r="10786" b="-301"/>
          <a:stretch>
            <a:fillRect/>
          </a:stretch>
        </p:blipFill>
        <p:spPr>
          <a:xfrm>
            <a:off x="704690" y="1563638"/>
            <a:ext cx="4909088" cy="33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180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2_TF78853419_Win32" id="{E939D1AD-245E-4113-B88E-E20D599B2C52}" vid="{B269D645-ADA9-4C84-B6E4-2BDC65D07C90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1630</TotalTime>
  <Words>1766</Words>
  <Application>Microsoft Office PowerPoint</Application>
  <PresentationFormat>Affichage à l'écran (16:9)</PresentationFormat>
  <Paragraphs>301</Paragraphs>
  <Slides>43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Marianne</vt:lpstr>
      <vt:lpstr>Wingdings</vt:lpstr>
      <vt:lpstr>MINISTÈRIEL</vt:lpstr>
      <vt:lpstr>1_Conception personnalisée</vt:lpstr>
      <vt:lpstr>3_Conception personnalisée</vt:lpstr>
      <vt:lpstr>Conception personnalisée</vt:lpstr>
      <vt:lpstr>2_Conception personnalisée</vt:lpstr>
      <vt:lpstr>Personnalisé</vt:lpstr>
      <vt:lpstr>Passer la 3e</vt:lpstr>
      <vt:lpstr>Possibilités</vt:lpstr>
      <vt:lpstr>CAP</vt:lpstr>
      <vt:lpstr>BAC PRO</vt:lpstr>
      <vt:lpstr>BAC PRO</vt:lpstr>
      <vt:lpstr>Etc.</vt:lpstr>
      <vt:lpstr>Procédure particulière PASSPRO</vt:lpstr>
      <vt:lpstr>2nd AVENIR</vt:lpstr>
      <vt:lpstr>2nd générale et technologique</vt:lpstr>
      <vt:lpstr>BAC Technologique</vt:lpstr>
      <vt:lpstr>BAC Industrie et Développement Durable</vt:lpstr>
      <vt:lpstr>BAC Santé et Social</vt:lpstr>
      <vt:lpstr>BAC Management et Gestion</vt:lpstr>
      <vt:lpstr>BAC Laboratoire</vt:lpstr>
      <vt:lpstr>BAC hôtellerie/restauration</vt:lpstr>
      <vt:lpstr>BAC arts appliqués</vt:lpstr>
      <vt:lpstr>BAC agronomie</vt:lpstr>
      <vt:lpstr>BAC théâtre musique danse</vt:lpstr>
      <vt:lpstr>Procédures particulières</vt:lpstr>
      <vt:lpstr>RESSOURCES</vt:lpstr>
      <vt:lpstr>Que faire si on ne sait pas quoi faire</vt:lpstr>
      <vt:lpstr>L’orientation = un chemin</vt:lpstr>
      <vt:lpstr> Comment soutenir son ado dans son parcours d’orientation ?  Comment s’impliquer mais pas trop ?  Comment maintenir une relation de confiance ? onisep - video: accompagner-ses-enfants-a-lorientation</vt:lpstr>
      <vt:lpstr>ORIENTATION &amp; AFFECTATION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Principale</cp:lastModifiedBy>
  <cp:revision>215</cp:revision>
  <dcterms:created xsi:type="dcterms:W3CDTF">2020-03-05T15:21:24Z</dcterms:created>
  <dcterms:modified xsi:type="dcterms:W3CDTF">2026-01-14T09:59:11Z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